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0.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1.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2" r:id="rId2"/>
    <p:sldMasterId id="2147483701" r:id="rId3"/>
    <p:sldMasterId id="2147483745" r:id="rId4"/>
    <p:sldMasterId id="2147483764" r:id="rId5"/>
    <p:sldMasterId id="2147483779" r:id="rId6"/>
    <p:sldMasterId id="2147483808" r:id="rId7"/>
    <p:sldMasterId id="2147483837" r:id="rId8"/>
    <p:sldMasterId id="2147483857" r:id="rId9"/>
    <p:sldMasterId id="2147483889" r:id="rId10"/>
    <p:sldMasterId id="2147483921" r:id="rId11"/>
    <p:sldMasterId id="2147483951" r:id="rId12"/>
  </p:sldMasterIdLst>
  <p:notesMasterIdLst>
    <p:notesMasterId r:id="rId82"/>
  </p:notesMasterIdLst>
  <p:sldIdLst>
    <p:sldId id="260" r:id="rId13"/>
    <p:sldId id="268" r:id="rId14"/>
    <p:sldId id="266" r:id="rId15"/>
    <p:sldId id="257" r:id="rId16"/>
    <p:sldId id="270" r:id="rId17"/>
    <p:sldId id="344" r:id="rId18"/>
    <p:sldId id="269" r:id="rId19"/>
    <p:sldId id="259" r:id="rId20"/>
    <p:sldId id="404" r:id="rId21"/>
    <p:sldId id="346" r:id="rId22"/>
    <p:sldId id="345" r:id="rId23"/>
    <p:sldId id="347" r:id="rId24"/>
    <p:sldId id="274" r:id="rId25"/>
    <p:sldId id="275" r:id="rId26"/>
    <p:sldId id="276" r:id="rId27"/>
    <p:sldId id="258" r:id="rId28"/>
    <p:sldId id="287" r:id="rId29"/>
    <p:sldId id="278" r:id="rId30"/>
    <p:sldId id="339" r:id="rId31"/>
    <p:sldId id="364" r:id="rId32"/>
    <p:sldId id="365" r:id="rId33"/>
    <p:sldId id="366" r:id="rId34"/>
    <p:sldId id="374" r:id="rId35"/>
    <p:sldId id="375" r:id="rId36"/>
    <p:sldId id="376"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3" r:id="rId62"/>
    <p:sldId id="343" r:id="rId63"/>
    <p:sldId id="372" r:id="rId64"/>
    <p:sldId id="350" r:id="rId65"/>
    <p:sldId id="351" r:id="rId66"/>
    <p:sldId id="352" r:id="rId67"/>
    <p:sldId id="353" r:id="rId68"/>
    <p:sldId id="354" r:id="rId69"/>
    <p:sldId id="371" r:id="rId70"/>
    <p:sldId id="358" r:id="rId71"/>
    <p:sldId id="355" r:id="rId72"/>
    <p:sldId id="356" r:id="rId73"/>
    <p:sldId id="357" r:id="rId74"/>
    <p:sldId id="360" r:id="rId75"/>
    <p:sldId id="361" r:id="rId76"/>
    <p:sldId id="373" r:id="rId77"/>
    <p:sldId id="264" r:id="rId78"/>
    <p:sldId id="348" r:id="rId79"/>
    <p:sldId id="349" r:id="rId80"/>
    <p:sldId id="263" r:id="rId81"/>
  </p:sldIdLst>
  <p:sldSz cx="12192000" cy="6858000"/>
  <p:notesSz cx="6858000" cy="9144000"/>
  <p:embeddedFontLst>
    <p:embeddedFont>
      <p:font typeface="Segoe UI Light" panose="020B0502040204020203" pitchFamily="34" charset="0"/>
      <p:regular r:id="rId83"/>
      <p:italic r:id="rId84"/>
    </p:embeddedFont>
    <p:embeddedFont>
      <p:font typeface="Segoe UI" panose="020B0502040204020203" pitchFamily="34" charset="0"/>
      <p:regular r:id="rId85"/>
      <p:bold r:id="rId86"/>
      <p:italic r:id="rId87"/>
      <p:boldItalic r:id="rId88"/>
    </p:embeddedFont>
    <p:embeddedFont>
      <p:font typeface="Segoe UI Semilight" panose="020B0402040204020203" pitchFamily="34" charset="0"/>
      <p:regular r:id="rId89"/>
      <p:italic r:id="rId90"/>
    </p:embeddedFont>
    <p:embeddedFont>
      <p:font typeface="Consolas" panose="020B0609020204030204" pitchFamily="49" charset="0"/>
      <p:regular r:id="rId91"/>
      <p:bold r:id="rId92"/>
      <p:italic r:id="rId93"/>
      <p:boldItalic r:id="rId94"/>
    </p:embeddedFont>
    <p:embeddedFont>
      <p:font typeface="Segoe UI Semibold" panose="020B0702040204020203" pitchFamily="34" charset="0"/>
      <p:bold r:id="rId95"/>
      <p:boldItalic r:id="rId96"/>
    </p:embeddedFont>
    <p:embeddedFont>
      <p:font typeface="Rabiohead" panose="020B0604020202020204" charset="0"/>
      <p:regular r:id="rId97"/>
    </p:embeddedFont>
    <p:embeddedFont>
      <p:font typeface="Calibri Light" panose="020F0302020204030204" pitchFamily="34" charset="0"/>
      <p:regular r:id="rId98"/>
      <p:italic r:id="rId99"/>
    </p:embeddedFont>
    <p:embeddedFont>
      <p:font typeface="Wingdings 3" panose="05040102010807070707" pitchFamily="18" charset="2"/>
      <p:regular r:id="rId100"/>
    </p:embeddedFont>
    <p:embeddedFont>
      <p:font typeface="Calibri" panose="020F0502020204030204" pitchFamily="34" charset="0"/>
      <p:regular r:id="rId101"/>
      <p:bold r:id="rId102"/>
      <p:italic r:id="rId103"/>
      <p:boldItalic r:id="rId104"/>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5"/>
    <a:srgbClr val="E9E9E9"/>
    <a:srgbClr val="93D1FF"/>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78276" autoAdjust="0"/>
  </p:normalViewPr>
  <p:slideViewPr>
    <p:cSldViewPr snapToGrid="0" showGuides="1">
      <p:cViewPr varScale="1">
        <p:scale>
          <a:sx n="58" d="100"/>
          <a:sy n="58" d="100"/>
        </p:scale>
        <p:origin x="114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font" Target="fonts/font2.fntdata"/><Relationship Id="rId89" Type="http://schemas.openxmlformats.org/officeDocument/2006/relationships/font" Target="fonts/font7.fntdata"/><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07" Type="http://schemas.openxmlformats.org/officeDocument/2006/relationships/theme" Target="theme/theme1.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font" Target="fonts/font5.fntdata"/><Relationship Id="rId102" Type="http://schemas.openxmlformats.org/officeDocument/2006/relationships/font" Target="fonts/font20.fntdata"/><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notesMaster" Target="notesMasters/notes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font" Target="fonts/font18.fntdata"/><Relationship Id="rId105"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font" Target="fonts/font21.fntdata"/><Relationship Id="rId108"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font" Target="fonts/font15.fntdata"/><Relationship Id="rId104"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11/06/2015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3251E3-C00C-4865-B332-C9D2E0938D3F}"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136667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26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931085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39</a:t>
            </a:fld>
            <a:endParaRPr lang="en-US" dirty="0">
              <a:solidFill>
                <a:prstClr val="black"/>
              </a:solidFill>
            </a:endParaRPr>
          </a:p>
        </p:txBody>
      </p:sp>
    </p:spTree>
    <p:extLst>
      <p:ext uri="{BB962C8B-B14F-4D97-AF65-F5344CB8AC3E}">
        <p14:creationId xmlns:p14="http://schemas.microsoft.com/office/powerpoint/2010/main" val="3836467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DE25DD29-4EFA-48BC-9C8E-F17899A60261}" type="slidenum">
              <a:rPr lang="nb-NO" smtClean="0">
                <a:solidFill>
                  <a:prstClr val="black"/>
                </a:solidFill>
              </a:rPr>
              <a:pPr>
                <a:defRPr/>
              </a:pPr>
              <a:t>40</a:t>
            </a:fld>
            <a:endParaRPr lang="nb-NO">
              <a:solidFill>
                <a:prstClr val="black"/>
              </a:solidFill>
            </a:endParaRPr>
          </a:p>
        </p:txBody>
      </p:sp>
    </p:spTree>
    <p:extLst>
      <p:ext uri="{BB962C8B-B14F-4D97-AF65-F5344CB8AC3E}">
        <p14:creationId xmlns:p14="http://schemas.microsoft.com/office/powerpoint/2010/main" val="2573259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DE25DD29-4EFA-48BC-9C8E-F17899A60261}" type="slidenum">
              <a:rPr lang="nb-NO" smtClean="0">
                <a:solidFill>
                  <a:prstClr val="black"/>
                </a:solidFill>
              </a:rPr>
              <a:pPr/>
              <a:t>41</a:t>
            </a:fld>
            <a:endParaRPr lang="nb-NO">
              <a:solidFill>
                <a:prstClr val="black"/>
              </a:solidFill>
            </a:endParaRPr>
          </a:p>
        </p:txBody>
      </p:sp>
    </p:spTree>
    <p:extLst>
      <p:ext uri="{BB962C8B-B14F-4D97-AF65-F5344CB8AC3E}">
        <p14:creationId xmlns:p14="http://schemas.microsoft.com/office/powerpoint/2010/main" val="1977865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F73251E3-C00C-4865-B332-C9D2E0938D3F}" type="slidenum">
              <a:rPr lang="en-US" smtClean="0">
                <a:solidFill>
                  <a:prstClr val="black"/>
                </a:solidFill>
              </a:rPr>
              <a:pPr>
                <a:defRPr/>
              </a:pPr>
              <a:t>42</a:t>
            </a:fld>
            <a:endParaRPr lang="en-US">
              <a:solidFill>
                <a:prstClr val="black"/>
              </a:solidFill>
            </a:endParaRPr>
          </a:p>
        </p:txBody>
      </p:sp>
    </p:spTree>
    <p:extLst>
      <p:ext uri="{BB962C8B-B14F-4D97-AF65-F5344CB8AC3E}">
        <p14:creationId xmlns:p14="http://schemas.microsoft.com/office/powerpoint/2010/main" val="3790769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25DD29-4EFA-48BC-9C8E-F17899A60261}" type="slidenum">
              <a:rPr lang="nb-NO" smtClean="0">
                <a:solidFill>
                  <a:prstClr val="black"/>
                </a:solidFill>
              </a:rPr>
              <a:pPr/>
              <a:t>45</a:t>
            </a:fld>
            <a:endParaRPr lang="nb-NO">
              <a:solidFill>
                <a:prstClr val="black"/>
              </a:solidFill>
            </a:endParaRPr>
          </a:p>
        </p:txBody>
      </p:sp>
    </p:spTree>
    <p:extLst>
      <p:ext uri="{BB962C8B-B14F-4D97-AF65-F5344CB8AC3E}">
        <p14:creationId xmlns:p14="http://schemas.microsoft.com/office/powerpoint/2010/main" val="229273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18796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4100812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961" dirty="0" err="1" smtClean="0">
                <a:solidFill>
                  <a:srgbClr val="FFFFFF">
                    <a:lumMod val="95000"/>
                  </a:srgbClr>
                </a:solidFill>
              </a:rPr>
              <a:t>Eg</a:t>
            </a:r>
            <a:r>
              <a:rPr lang="en-US" sz="1961" dirty="0" smtClean="0">
                <a:solidFill>
                  <a:srgbClr val="FFFFFF">
                    <a:lumMod val="95000"/>
                  </a:srgbClr>
                </a:solidFill>
              </a:rPr>
              <a:t>. Contributing to a company-wide topic</a:t>
            </a:r>
            <a:br>
              <a:rPr lang="en-US" sz="1961" dirty="0" smtClean="0">
                <a:solidFill>
                  <a:srgbClr val="FFFFFF">
                    <a:lumMod val="95000"/>
                  </a:srgbClr>
                </a:solidFill>
              </a:rPr>
            </a:br>
            <a:r>
              <a:rPr lang="en-US" sz="1100" dirty="0" err="1" smtClean="0">
                <a:solidFill>
                  <a:srgbClr val="FFFFFF">
                    <a:lumMod val="95000"/>
                  </a:srgbClr>
                </a:solidFill>
              </a:rPr>
              <a:t>Eg</a:t>
            </a:r>
            <a:r>
              <a:rPr lang="en-US" sz="1100" dirty="0" smtClean="0">
                <a:solidFill>
                  <a:srgbClr val="FFFFFF">
                    <a:lumMod val="95000"/>
                  </a:srgbClr>
                </a:solidFill>
              </a:rPr>
              <a:t>. The must-see documents in my group folder</a:t>
            </a:r>
            <a:endParaRPr lang="en-US" sz="1078" dirty="0" smtClean="0">
              <a:solidFill>
                <a:srgbClr val="FFFFFF">
                  <a:lumMod val="95000"/>
                </a:srgbClr>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961" dirty="0" err="1" smtClean="0">
                <a:solidFill>
                  <a:srgbClr val="FFFFFF">
                    <a:lumMod val="95000"/>
                  </a:srgbClr>
                </a:solidFill>
              </a:rPr>
              <a:t>Eg</a:t>
            </a:r>
            <a:r>
              <a:rPr lang="en-US" sz="1961" dirty="0" smtClean="0">
                <a:solidFill>
                  <a:srgbClr val="FFFFFF">
                    <a:lumMod val="95000"/>
                  </a:srgbClr>
                </a:solidFill>
              </a:rPr>
              <a:t>. All </a:t>
            </a:r>
            <a:r>
              <a:rPr lang="en-US" sz="1961" dirty="0" err="1" smtClean="0">
                <a:solidFill>
                  <a:srgbClr val="FFFFFF">
                    <a:lumMod val="95000"/>
                  </a:srgbClr>
                </a:solidFill>
              </a:rPr>
              <a:t>powerpoints</a:t>
            </a:r>
            <a:r>
              <a:rPr lang="en-US" sz="1961" dirty="0" smtClean="0">
                <a:solidFill>
                  <a:srgbClr val="FFFFFF">
                    <a:lumMod val="95000"/>
                  </a:srgbClr>
                </a:solidFill>
              </a:rPr>
              <a:t> for an offsite sitting on different </a:t>
            </a:r>
            <a:r>
              <a:rPr lang="en-US" sz="1961" dirty="0" err="1" smtClean="0">
                <a:solidFill>
                  <a:srgbClr val="FFFFFF">
                    <a:lumMod val="95000"/>
                  </a:srgbClr>
                </a:solidFill>
              </a:rPr>
              <a:t>Onedrives</a:t>
            </a:r>
            <a:endParaRPr lang="en-US" sz="1961" dirty="0" smtClean="0">
              <a:solidFill>
                <a:srgbClr val="FFFFFF">
                  <a:lumMod val="95000"/>
                </a:srgbClr>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961" dirty="0" smtClean="0">
              <a:solidFill>
                <a:srgbClr val="FFFFFF">
                  <a:lumMod val="95000"/>
                </a:srgbClr>
              </a:solidFill>
            </a:endParaRPr>
          </a:p>
          <a:p>
            <a:pPr marL="0" indent="0">
              <a:buNone/>
            </a:pPr>
            <a:r>
              <a:rPr lang="en-US" dirty="0" smtClean="0"/>
              <a:t>When you want to pull together fresh information from different places and different people</a:t>
            </a:r>
            <a:br>
              <a:rPr lang="en-US" dirty="0" smtClean="0"/>
            </a:br>
            <a:endParaRPr lang="en-US" dirty="0" smtClean="0"/>
          </a:p>
          <a:p>
            <a:pPr marL="0" indent="0">
              <a:buNone/>
            </a:pPr>
            <a:r>
              <a:rPr lang="en-US" dirty="0" smtClean="0"/>
              <a:t>When you want to focus attention on a subset of documents</a:t>
            </a:r>
          </a:p>
          <a:p>
            <a:pPr marL="0" indent="0">
              <a:buNone/>
            </a:pPr>
            <a:endParaRPr lang="en-US" dirty="0" smtClean="0"/>
          </a:p>
          <a:p>
            <a:pPr marL="0" indent="0">
              <a:buNone/>
            </a:pPr>
            <a:r>
              <a:rPr lang="en-US" dirty="0" smtClean="0"/>
              <a:t>When you want to re-use and build upon existing knowledge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961" dirty="0" smtClean="0">
              <a:solidFill>
                <a:srgbClr val="FFFFFF">
                  <a:lumMod val="95000"/>
                </a:srgbClr>
              </a:solidFill>
            </a:endParaRPr>
          </a:p>
          <a:p>
            <a:endParaRPr lang="es-ES" dirty="0"/>
          </a:p>
        </p:txBody>
      </p:sp>
      <p:sp>
        <p:nvSpPr>
          <p:cNvPr id="4" name="Slide Number Placeholder 3"/>
          <p:cNvSpPr>
            <a:spLocks noGrp="1"/>
          </p:cNvSpPr>
          <p:nvPr>
            <p:ph type="sldNum" sz="quarter" idx="10"/>
          </p:nvPr>
        </p:nvSpPr>
        <p:spPr/>
        <p:txBody>
          <a:bodyPr/>
          <a:lstStyle/>
          <a:p>
            <a:fld id="{3D2FE2D7-9CB1-440F-9723-FCBAAF2E974A}" type="slidenum">
              <a:rPr lang="es-ES" smtClean="0">
                <a:solidFill>
                  <a:prstClr val="black"/>
                </a:solidFill>
              </a:rPr>
              <a:pPr/>
              <a:t>50</a:t>
            </a:fld>
            <a:endParaRPr lang="es-ES">
              <a:solidFill>
                <a:prstClr val="black"/>
              </a:solidFill>
            </a:endParaRPr>
          </a:p>
        </p:txBody>
      </p:sp>
    </p:spTree>
    <p:extLst>
      <p:ext uri="{BB962C8B-B14F-4D97-AF65-F5344CB8AC3E}">
        <p14:creationId xmlns:p14="http://schemas.microsoft.com/office/powerpoint/2010/main" val="4232274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797096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3D2FE2D7-9CB1-440F-9723-FCBAAF2E974A}" type="slidenum">
              <a:rPr lang="es-ES" smtClean="0"/>
              <a:t>12</a:t>
            </a:fld>
            <a:endParaRPr lang="es-ES"/>
          </a:p>
        </p:txBody>
      </p:sp>
    </p:spTree>
    <p:extLst>
      <p:ext uri="{BB962C8B-B14F-4D97-AF65-F5344CB8AC3E}">
        <p14:creationId xmlns:p14="http://schemas.microsoft.com/office/powerpoint/2010/main" val="2999769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900" dirty="0" smtClean="0">
                <a:gradFill>
                  <a:gsLst>
                    <a:gs pos="2917">
                      <a:srgbClr val="FFFFFF"/>
                    </a:gs>
                    <a:gs pos="30000">
                      <a:srgbClr val="FFFFFF"/>
                    </a:gs>
                  </a:gsLst>
                  <a:lin ang="5400000" scaled="0"/>
                </a:gradFill>
                <a:latin typeface="Segoe UI Light"/>
              </a:rPr>
              <a:t>Articles let you </a:t>
            </a:r>
            <a:r>
              <a:rPr lang="en-US" sz="900" b="1" i="1" dirty="0" smtClean="0">
                <a:gradFill>
                  <a:gsLst>
                    <a:gs pos="2917">
                      <a:srgbClr val="FFFFFF"/>
                    </a:gs>
                    <a:gs pos="30000">
                      <a:srgbClr val="FFFFFF"/>
                    </a:gs>
                  </a:gsLst>
                  <a:lin ang="5400000" scaled="0"/>
                </a:gradFill>
                <a:latin typeface="Segoe UI Light"/>
              </a:rPr>
              <a:t>organize</a:t>
            </a:r>
            <a:r>
              <a:rPr lang="en-US" sz="900" dirty="0" smtClean="0">
                <a:gradFill>
                  <a:gsLst>
                    <a:gs pos="2917">
                      <a:srgbClr val="FFFFFF"/>
                    </a:gs>
                    <a:gs pos="30000">
                      <a:srgbClr val="FFFFFF"/>
                    </a:gs>
                  </a:gsLst>
                  <a:lin ang="5400000" scaled="0"/>
                </a:gradFill>
                <a:latin typeface="Segoe UI Light"/>
              </a:rPr>
              <a:t> information on a page</a:t>
            </a:r>
          </a:p>
          <a:p>
            <a:pPr marL="457200" indent="-457200">
              <a:lnSpc>
                <a:spcPct val="90000"/>
              </a:lnSpc>
              <a:spcAft>
                <a:spcPts val="600"/>
              </a:spcAft>
              <a:buFont typeface="Wingdings" panose="05000000000000000000" pitchFamily="2" charset="2"/>
              <a:buChar char="§"/>
            </a:pPr>
            <a:endParaRPr lang="en-US" sz="800" dirty="0" smtClean="0">
              <a:gradFill>
                <a:gsLst>
                  <a:gs pos="2917">
                    <a:srgbClr val="FFFFFF"/>
                  </a:gs>
                  <a:gs pos="30000">
                    <a:srgbClr val="FFFFFF"/>
                  </a:gs>
                </a:gsLst>
                <a:lin ang="5400000" scaled="0"/>
              </a:gradFill>
              <a:latin typeface="Segoe UI Light"/>
            </a:endParaRPr>
          </a:p>
          <a:p>
            <a:pPr>
              <a:lnSpc>
                <a:spcPct val="90000"/>
              </a:lnSpc>
              <a:spcAft>
                <a:spcPts val="600"/>
              </a:spcAft>
            </a:pPr>
            <a:r>
              <a:rPr lang="en-US" sz="900" b="1" i="1" dirty="0" smtClean="0">
                <a:gradFill>
                  <a:gsLst>
                    <a:gs pos="2917">
                      <a:srgbClr val="FFFFFF"/>
                    </a:gs>
                    <a:gs pos="30000">
                      <a:srgbClr val="FFFFFF"/>
                    </a:gs>
                  </a:gsLst>
                  <a:lin ang="5400000" scaled="0"/>
                </a:gradFill>
                <a:latin typeface="Segoe UI Light"/>
              </a:rPr>
              <a:t>Explain</a:t>
            </a:r>
            <a:r>
              <a:rPr lang="en-US" sz="900" dirty="0" smtClean="0">
                <a:gradFill>
                  <a:gsLst>
                    <a:gs pos="2917">
                      <a:srgbClr val="FFFFFF"/>
                    </a:gs>
                    <a:gs pos="30000">
                      <a:srgbClr val="FFFFFF"/>
                    </a:gs>
                  </a:gsLst>
                  <a:lin ang="5400000" scaled="0"/>
                </a:gradFill>
                <a:latin typeface="Segoe UI Light"/>
              </a:rPr>
              <a:t> and showcase O365 assets</a:t>
            </a:r>
          </a:p>
          <a:p>
            <a:pPr marL="457200" indent="-457200">
              <a:lnSpc>
                <a:spcPct val="90000"/>
              </a:lnSpc>
              <a:spcAft>
                <a:spcPts val="600"/>
              </a:spcAft>
              <a:buFont typeface="Wingdings" panose="05000000000000000000" pitchFamily="2" charset="2"/>
              <a:buChar char="§"/>
            </a:pPr>
            <a:endParaRPr lang="en-US" sz="800" dirty="0" smtClean="0">
              <a:gradFill>
                <a:gsLst>
                  <a:gs pos="2917">
                    <a:srgbClr val="FFFFFF"/>
                  </a:gs>
                  <a:gs pos="30000">
                    <a:srgbClr val="FFFFFF"/>
                  </a:gs>
                </a:gsLst>
                <a:lin ang="5400000" scaled="0"/>
              </a:gradFill>
              <a:latin typeface="Segoe UI Light"/>
            </a:endParaRPr>
          </a:p>
          <a:p>
            <a:pPr>
              <a:lnSpc>
                <a:spcPct val="90000"/>
              </a:lnSpc>
              <a:spcAft>
                <a:spcPts val="600"/>
              </a:spcAft>
            </a:pPr>
            <a:r>
              <a:rPr lang="en-US" sz="900" b="1" i="1" dirty="0" smtClean="0">
                <a:gradFill>
                  <a:gsLst>
                    <a:gs pos="2917">
                      <a:srgbClr val="FFFFFF"/>
                    </a:gs>
                    <a:gs pos="30000">
                      <a:srgbClr val="FFFFFF"/>
                    </a:gs>
                  </a:gsLst>
                  <a:lin ang="5400000" scaled="0"/>
                </a:gradFill>
                <a:latin typeface="Segoe UI Light"/>
              </a:rPr>
              <a:t>Connect</a:t>
            </a:r>
            <a:r>
              <a:rPr lang="en-US" sz="900" dirty="0" smtClean="0">
                <a:gradFill>
                  <a:gsLst>
                    <a:gs pos="2917">
                      <a:srgbClr val="FFFFFF"/>
                    </a:gs>
                    <a:gs pos="30000">
                      <a:srgbClr val="FFFFFF"/>
                    </a:gs>
                  </a:gsLst>
                  <a:lin ang="5400000" scaled="0"/>
                </a:gradFill>
                <a:latin typeface="Segoe UI Light"/>
              </a:rPr>
              <a:t> and relate your information through graph insights and curation</a:t>
            </a:r>
          </a:p>
          <a:p>
            <a:pPr>
              <a:lnSpc>
                <a:spcPct val="90000"/>
              </a:lnSpc>
              <a:spcAft>
                <a:spcPts val="600"/>
              </a:spcAft>
            </a:pPr>
            <a:endParaRPr lang="en-US" sz="900" dirty="0" smtClean="0">
              <a:gradFill>
                <a:gsLst>
                  <a:gs pos="2917">
                    <a:srgbClr val="FFFFFF"/>
                  </a:gs>
                  <a:gs pos="30000">
                    <a:srgbClr val="FFFFFF"/>
                  </a:gs>
                </a:gsLst>
                <a:lin ang="5400000" scaled="0"/>
              </a:gradFill>
              <a:latin typeface="Segoe UI Light"/>
            </a:endParaRPr>
          </a:p>
          <a:p>
            <a:pPr>
              <a:lnSpc>
                <a:spcPct val="90000"/>
              </a:lnSpc>
              <a:spcAft>
                <a:spcPts val="600"/>
              </a:spcAft>
            </a:pPr>
            <a:r>
              <a:rPr lang="en-US" sz="900" smtClean="0">
                <a:gradFill>
                  <a:gsLst>
                    <a:gs pos="2917">
                      <a:srgbClr val="FFFFFF"/>
                    </a:gs>
                    <a:gs pos="30000">
                      <a:srgbClr val="FFFFFF"/>
                    </a:gs>
                  </a:gsLst>
                  <a:lin ang="5400000" scaled="0"/>
                </a:gradFill>
                <a:latin typeface="Segoe UI Light"/>
              </a:rPr>
              <a:t>Communicate to your audience and understand your impact </a:t>
            </a:r>
          </a:p>
          <a:p>
            <a:endParaRPr lang="es-ES"/>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830862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881331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678581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22599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82505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73230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516221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05515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70743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6/11/2015 11:49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9188126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1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0.xml"/><Relationship Id="rId5" Type="http://schemas.openxmlformats.org/officeDocument/2006/relationships/image" Target="../media/image32.png"/><Relationship Id="rId4" Type="http://schemas.microsoft.com/office/2007/relationships/hdphoto" Target="../media/hdphoto1.wdp"/></Relationships>
</file>

<file path=ppt/slideLayouts/_rels/slideLayout2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1.xml"/><Relationship Id="rId4" Type="http://schemas.openxmlformats.org/officeDocument/2006/relationships/image" Target="../media/image13.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2.xml"/><Relationship Id="rId4" Type="http://schemas.openxmlformats.org/officeDocument/2006/relationships/image" Target="../media/image13.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8" cy="2089311"/>
          </a:xfrm>
          <a:prstGeom prst="rect">
            <a:avLst/>
          </a:prstGeom>
        </p:spPr>
        <p:txBody>
          <a:bodyPr/>
          <a:lstStyle>
            <a:lvl1pPr marL="0" indent="0">
              <a:spcBef>
                <a:spcPts val="2120"/>
              </a:spcBef>
              <a:buNone/>
              <a:defRPr sz="3534">
                <a:gradFill>
                  <a:gsLst>
                    <a:gs pos="100000">
                      <a:schemeClr val="tx2"/>
                    </a:gs>
                    <a:gs pos="0">
                      <a:schemeClr val="tx2"/>
                    </a:gs>
                  </a:gsLst>
                  <a:lin ang="5400000" scaled="0"/>
                </a:gradFill>
                <a:latin typeface="+mj-lt"/>
              </a:defRPr>
            </a:lvl1pPr>
            <a:lvl2pPr marL="0" indent="0">
              <a:buNone/>
              <a:defRPr sz="1767">
                <a:gradFill>
                  <a:gsLst>
                    <a:gs pos="100000">
                      <a:schemeClr val="bg2"/>
                    </a:gs>
                    <a:gs pos="6000">
                      <a:schemeClr val="bg2"/>
                    </a:gs>
                  </a:gsLst>
                  <a:lin ang="5400000" scaled="0"/>
                </a:gradFill>
              </a:defRPr>
            </a:lvl2pPr>
            <a:lvl3pPr marL="204763" indent="0">
              <a:buNone/>
              <a:defRPr sz="1767">
                <a:gradFill>
                  <a:gsLst>
                    <a:gs pos="100000">
                      <a:schemeClr val="bg2"/>
                    </a:gs>
                    <a:gs pos="6000">
                      <a:schemeClr val="bg2"/>
                    </a:gs>
                  </a:gsLst>
                  <a:lin ang="5400000" scaled="0"/>
                </a:gradFill>
              </a:defRPr>
            </a:lvl3pPr>
            <a:lvl4pPr marL="403916" indent="0">
              <a:buNone/>
              <a:defRPr sz="1767">
                <a:gradFill>
                  <a:gsLst>
                    <a:gs pos="100000">
                      <a:schemeClr val="bg2"/>
                    </a:gs>
                    <a:gs pos="6000">
                      <a:schemeClr val="bg2"/>
                    </a:gs>
                  </a:gsLst>
                  <a:lin ang="5400000" scaled="0"/>
                </a:gradFill>
              </a:defRPr>
            </a:lvl4pPr>
            <a:lvl5pPr marL="612888" indent="0">
              <a:buNone/>
              <a:defRPr sz="1767">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7" y="6399559"/>
            <a:ext cx="560831" cy="219456"/>
          </a:xfrm>
          <a:prstGeom prst="rect">
            <a:avLst/>
          </a:prstGeom>
        </p:spPr>
        <p:txBody>
          <a:bodyPr lIns="121899" tIns="60949" rIns="121899" bIns="60949" anchor="ctr"/>
          <a:lstStyle>
            <a:lvl1pPr algn="l">
              <a:defRPr sz="1414">
                <a:gradFill>
                  <a:gsLst>
                    <a:gs pos="100000">
                      <a:schemeClr val="bg2"/>
                    </a:gs>
                    <a:gs pos="0">
                      <a:schemeClr val="bg2"/>
                    </a:gs>
                  </a:gsLst>
                  <a:lin ang="5400000" scaled="0"/>
                </a:gradFill>
              </a:defRPr>
            </a:lvl1pPr>
          </a:lstStyle>
          <a:p>
            <a:fld id="{727B4C2D-45E2-4621-8491-2995EB46A674}" type="slidenum">
              <a:rPr lang="en-US" smtClean="0">
                <a:gradFill>
                  <a:gsLst>
                    <a:gs pos="100000">
                      <a:srgbClr val="E7E6E6"/>
                    </a:gs>
                    <a:gs pos="0">
                      <a:srgbClr val="E7E6E6"/>
                    </a:gs>
                  </a:gsLst>
                  <a:lin ang="5400000" scaled="0"/>
                </a:gradFill>
              </a:rPr>
              <a:pPr/>
              <a:t>‹#›</a:t>
            </a:fld>
            <a:endParaRPr lang="en-US" dirty="0">
              <a:gradFill>
                <a:gsLst>
                  <a:gs pos="100000">
                    <a:srgbClr val="E7E6E6"/>
                  </a:gs>
                  <a:gs pos="0">
                    <a:srgbClr val="E7E6E6"/>
                  </a:gs>
                </a:gsLst>
                <a:lin ang="5400000" scaled="0"/>
              </a:gradFill>
            </a:endParaRPr>
          </a:p>
        </p:txBody>
      </p:sp>
    </p:spTree>
    <p:extLst>
      <p:ext uri="{BB962C8B-B14F-4D97-AF65-F5344CB8AC3E}">
        <p14:creationId xmlns:p14="http://schemas.microsoft.com/office/powerpoint/2010/main" val="152999774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22832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8" cy="74789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8" cy="2043636"/>
          </a:xfrm>
          <a:prstGeom prst="rect">
            <a:avLst/>
          </a:prstGeom>
        </p:spPr>
        <p:txBody>
          <a:bodyPr/>
          <a:lstStyle>
            <a:lvl1pPr marL="250949" indent="-250949">
              <a:buFont typeface="Wingdings" pitchFamily="2" charset="2"/>
              <a:buChar char=""/>
              <a:defRPr sz="3533"/>
            </a:lvl1pPr>
            <a:lvl2pPr marL="457032" indent="-206086">
              <a:buFont typeface="Wingdings" pitchFamily="2" charset="2"/>
              <a:buChar char=""/>
              <a:defRPr>
                <a:latin typeface="+mn-lt"/>
              </a:defRPr>
            </a:lvl2pPr>
            <a:lvl3pPr marL="654704" indent="-197673">
              <a:buFont typeface="Wingdings" pitchFamily="2" charset="2"/>
              <a:buChar char=""/>
              <a:tabLst/>
              <a:defRPr>
                <a:latin typeface="+mn-lt"/>
              </a:defRPr>
            </a:lvl3pPr>
            <a:lvl4pPr marL="807515" indent="-152812">
              <a:buFont typeface="Wingdings" pitchFamily="2" charset="2"/>
              <a:buChar char=""/>
              <a:defRPr>
                <a:latin typeface="+mn-lt"/>
              </a:defRPr>
            </a:lvl4pPr>
            <a:lvl5pPr marL="960326" indent="-152812">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837" y="6399559"/>
            <a:ext cx="560831" cy="219456"/>
          </a:xfrm>
          <a:prstGeom prst="rect">
            <a:avLst/>
          </a:prstGeom>
        </p:spPr>
        <p:txBody>
          <a:bodyPr lIns="121899" tIns="60949" rIns="121899" bIns="60949" anchor="ctr"/>
          <a:lstStyle>
            <a:lvl1pPr algn="l">
              <a:defRPr sz="884">
                <a:gradFill>
                  <a:gsLst>
                    <a:gs pos="100000">
                      <a:schemeClr val="bg2"/>
                    </a:gs>
                    <a:gs pos="0">
                      <a:schemeClr val="bg2"/>
                    </a:gs>
                  </a:gsLst>
                  <a:lin ang="5400000" scaled="0"/>
                </a:gradFill>
              </a:defRPr>
            </a:lvl1pPr>
          </a:lstStyle>
          <a:p>
            <a:pPr defTabSz="807483"/>
            <a:fld id="{727B4C2D-45E2-4621-8491-2995EB46A674}" type="slidenum">
              <a:rPr lang="en-US" smtClean="0">
                <a:gradFill>
                  <a:gsLst>
                    <a:gs pos="100000">
                      <a:srgbClr val="797A7D"/>
                    </a:gs>
                    <a:gs pos="0">
                      <a:srgbClr val="797A7D"/>
                    </a:gs>
                  </a:gsLst>
                  <a:lin ang="5400000" scaled="0"/>
                </a:gradFill>
              </a:rPr>
              <a:pPr defTabSz="807483"/>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7" y="6100349"/>
            <a:ext cx="2165148" cy="749808"/>
          </a:xfrm>
          <a:prstGeom prst="rect">
            <a:avLst/>
          </a:prstGeom>
        </p:spPr>
      </p:pic>
    </p:spTree>
    <p:extLst>
      <p:ext uri="{BB962C8B-B14F-4D97-AF65-F5344CB8AC3E}">
        <p14:creationId xmlns:p14="http://schemas.microsoft.com/office/powerpoint/2010/main" val="324163989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245808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13111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683995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450294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958430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7899499"/>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10507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036794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889684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02013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1924513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025449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605577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9304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072189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508529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623215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966"/>
          <a:stretch/>
        </p:blipFill>
        <p:spPr>
          <a:xfrm>
            <a:off x="1629276" y="440495"/>
            <a:ext cx="8933447" cy="5977011"/>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774622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8964341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5073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51603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94142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860602"/>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59908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306885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884053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55833" y="228603"/>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68030"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7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893"/>
          <a:stretch/>
        </p:blipFill>
        <p:spPr>
          <a:xfrm>
            <a:off x="2404388" y="1914086"/>
            <a:ext cx="7383223" cy="4943914"/>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726927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189235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659118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1596622"/>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892385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299869"/>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786270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65387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0693363"/>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7569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937607"/>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232134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8602901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458462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591140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104013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44689781"/>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7239609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958161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5266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88845901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38734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1444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5190634"/>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381250"/>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285405"/>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930675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611221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7587373"/>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202296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606403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995499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840805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21024902"/>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37063657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473039724"/>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9782825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2175140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9545541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171103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50964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00926824"/>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21756224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527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4376930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42618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91273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9"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18158496"/>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693747"/>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3381"/>
            <a:ext cx="1522404" cy="324553"/>
          </a:xfrm>
          <a:prstGeom prst="rect">
            <a:avLst/>
          </a:prstGeom>
        </p:spPr>
      </p:pic>
      <p:sp>
        <p:nvSpPr>
          <p:cNvPr id="3" name="Rectangle 2"/>
          <p:cNvSpPr/>
          <p:nvPr userDrawn="1"/>
        </p:nvSpPr>
        <p:spPr bwMode="gray">
          <a:xfrm>
            <a:off x="1060769" y="2575465"/>
            <a:ext cx="8058859" cy="667558"/>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2"/>
            <a:ext cx="7912443" cy="66164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240" y="3429002"/>
            <a:ext cx="8030161" cy="66164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77422" y="3040305"/>
            <a:ext cx="3609611" cy="621610"/>
          </a:xfrm>
          <a:prstGeom prst="rect">
            <a:avLst/>
          </a:prstGeom>
        </p:spPr>
      </p:pic>
    </p:spTree>
    <p:extLst>
      <p:ext uri="{BB962C8B-B14F-4D97-AF65-F5344CB8AC3E}">
        <p14:creationId xmlns:p14="http://schemas.microsoft.com/office/powerpoint/2010/main" val="1037851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par>
                                <p:cTn id="20" presetID="63" presetClass="path" presetSubtype="0" decel="100000" fill="hold" nodeType="withEffect">
                                  <p:stCondLst>
                                    <p:cond delay="580"/>
                                  </p:stCondLst>
                                  <p:childTnLst>
                                    <p:animMotion origin="layout" path="M -0.02412 2.94598E-6 L -4.48813E-6 2.94598E-6 " pathEditMode="relative" rAng="0" ptsTypes="AA">
                                      <p:cBhvr>
                                        <p:cTn id="21"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4283" y="470069"/>
            <a:ext cx="4862744" cy="91211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632" y="652747"/>
            <a:ext cx="4846261" cy="91211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7528" y="3697962"/>
            <a:ext cx="4846261" cy="627580"/>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6856" y="3860156"/>
            <a:ext cx="4865906" cy="935768"/>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7528" y="4697932"/>
            <a:ext cx="4846261" cy="160781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122" y="588335"/>
            <a:ext cx="10083699"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910" y="3001156"/>
            <a:ext cx="8052751"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909" y="4370376"/>
            <a:ext cx="8052752"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9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1026338" y="470068"/>
            <a:ext cx="717451" cy="152949"/>
          </a:xfrm>
          <a:prstGeom prst="rect">
            <a:avLst/>
          </a:prstGeom>
        </p:spPr>
      </p:pic>
      <p:sp>
        <p:nvSpPr>
          <p:cNvPr id="15" name="Text Placeholder 4"/>
          <p:cNvSpPr>
            <a:spLocks noGrp="1"/>
          </p:cNvSpPr>
          <p:nvPr>
            <p:ph type="body" sz="quarter" idx="15" hasCustomPrompt="1"/>
          </p:nvPr>
        </p:nvSpPr>
        <p:spPr>
          <a:xfrm>
            <a:off x="8627219" y="1559051"/>
            <a:ext cx="1568743" cy="425495"/>
          </a:xfrm>
        </p:spPr>
        <p:txBody>
          <a:bodyPr/>
          <a:lstStyle>
            <a:lvl1pPr marL="0" indent="0" algn="r">
              <a:buNone/>
              <a:defRPr sz="1765" baseline="0"/>
            </a:lvl1pPr>
          </a:lstStyle>
          <a:p>
            <a:pPr lvl="0"/>
            <a:r>
              <a:rPr lang="en-US" dirty="0" smtClean="0"/>
              <a:t>Session Code</a:t>
            </a:r>
            <a:endParaRPr lang="en-US" dirty="0"/>
          </a:p>
        </p:txBody>
      </p:sp>
    </p:spTree>
    <p:extLst>
      <p:ext uri="{BB962C8B-B14F-4D97-AF65-F5344CB8AC3E}">
        <p14:creationId xmlns:p14="http://schemas.microsoft.com/office/powerpoint/2010/main" val="371812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4213" y="5629607"/>
            <a:ext cx="4990853" cy="41341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91822" y="5795021"/>
            <a:ext cx="4900178"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2182" y="6160358"/>
            <a:ext cx="4973080"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483710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4213" y="5629607"/>
            <a:ext cx="4990853" cy="41341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1"/>
            <a:ext cx="4900178"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2" y="6160358"/>
            <a:ext cx="4973080"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251567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30" y="470069"/>
            <a:ext cx="3187151" cy="597822"/>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3" y="5629607"/>
            <a:ext cx="4990853" cy="41341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1"/>
            <a:ext cx="4900178"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2" y="6160358"/>
            <a:ext cx="4973080"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8121577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3"/>
          <p:cNvSpPr>
            <a:spLocks noGrp="1"/>
          </p:cNvSpPr>
          <p:nvPr>
            <p:ph type="body" sz="quarter" idx="13" hasCustomPrompt="1"/>
          </p:nvPr>
        </p:nvSpPr>
        <p:spPr>
          <a:xfrm>
            <a:off x="315927" y="353290"/>
            <a:ext cx="2614572" cy="398335"/>
          </a:xfrm>
        </p:spPr>
        <p:txBody>
          <a:bodyPr/>
          <a:lstStyle>
            <a:lvl1pPr marL="0" indent="0">
              <a:buFontTx/>
              <a:buNone/>
              <a:defRPr sz="1568" baseline="0">
                <a:latin typeface="+mn-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smtClean="0"/>
              <a:t>SESSION CODE</a:t>
            </a:r>
          </a:p>
        </p:txBody>
      </p:sp>
    </p:spTree>
    <p:extLst>
      <p:ext uri="{BB962C8B-B14F-4D97-AF65-F5344CB8AC3E}">
        <p14:creationId xmlns:p14="http://schemas.microsoft.com/office/powerpoint/2010/main" val="71066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145816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91806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792158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2787335"/>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68795"/>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2970025"/>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133467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668107"/>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9837137"/>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32576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59281976"/>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766879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20956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746169142"/>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51019781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1546370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92135414"/>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1920972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8129065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14367"/>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52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0310156"/>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4584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7755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636673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985880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07202" y="470410"/>
            <a:ext cx="1522404" cy="326167"/>
          </a:xfrm>
          <a:prstGeom prst="rect">
            <a:avLst/>
          </a:prstGeom>
        </p:spPr>
      </p:pic>
      <p:sp>
        <p:nvSpPr>
          <p:cNvPr id="7" name="TextBox 7"/>
          <p:cNvSpPr txBox="1"/>
          <p:nvPr userDrawn="1"/>
        </p:nvSpPr>
        <p:spPr bwMode="white">
          <a:xfrm>
            <a:off x="4245431" y="6567086"/>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7"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6" name="Text Placeholder 5"/>
          <p:cNvSpPr>
            <a:spLocks noGrp="1"/>
          </p:cNvSpPr>
          <p:nvPr>
            <p:ph type="body" sz="quarter" idx="13" hasCustomPrompt="1"/>
          </p:nvPr>
        </p:nvSpPr>
        <p:spPr>
          <a:xfrm>
            <a:off x="269239" y="470413"/>
            <a:ext cx="3047874" cy="452654"/>
          </a:xfrm>
        </p:spPr>
        <p:txBody>
          <a:bodyPr/>
          <a:lstStyle>
            <a:lvl1pPr marL="0" indent="0">
              <a:buNone/>
              <a:defRPr sz="1961"/>
            </a:lvl1pPr>
          </a:lstStyle>
          <a:p>
            <a:pPr lvl="0"/>
            <a:r>
              <a:rPr lang="en-US" dirty="0" smtClean="0"/>
              <a:t>Session Code Here</a:t>
            </a:r>
            <a:endParaRPr lang="en-US" dirty="0"/>
          </a:p>
        </p:txBody>
      </p:sp>
    </p:spTree>
    <p:extLst>
      <p:ext uri="{BB962C8B-B14F-4D97-AF65-F5344CB8AC3E}">
        <p14:creationId xmlns:p14="http://schemas.microsoft.com/office/powerpoint/2010/main" val="3111400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03612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353245" cy="1344828"/>
          </a:xfrm>
          <a:prstGeom prst="rect">
            <a:avLst/>
          </a:prstGeom>
        </p:spPr>
      </p:pic>
    </p:spTree>
    <p:extLst>
      <p:ext uri="{BB962C8B-B14F-4D97-AF65-F5344CB8AC3E}">
        <p14:creationId xmlns:p14="http://schemas.microsoft.com/office/powerpoint/2010/main" val="30679446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11347566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136688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2137741345"/>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38600" y="298255"/>
            <a:ext cx="5289112"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4562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4805966"/>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23" y="2907733"/>
            <a:ext cx="12191377" cy="3582366"/>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459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5201194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38347281"/>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221650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086160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75906880"/>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47106430"/>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80193426"/>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820111"/>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021097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6837311"/>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2489477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425059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32612727"/>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2578682"/>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76424642"/>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92755319"/>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928566577"/>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02887974"/>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7081537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560557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15571844"/>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2484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55833" y="228602"/>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68029" y="1447800"/>
            <a:ext cx="11151917" cy="21848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542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5" cy="1403205"/>
          </a:xfrm>
        </p:spPr>
        <p:txBody>
          <a:bodyPr/>
          <a:lstStyle>
            <a:lvl1pPr marL="0" indent="0">
              <a:buNone/>
              <a:defRPr sz="8798"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123378" y="6307016"/>
            <a:ext cx="1870134" cy="314448"/>
          </a:xfrm>
          <a:prstGeom prst="rect">
            <a:avLst/>
          </a:prstGeom>
          <a:noFill/>
          <a:ln>
            <a:noFill/>
          </a:ln>
        </p:spPr>
      </p:pic>
      <p:sp>
        <p:nvSpPr>
          <p:cNvPr id="9" name="Text Placeholder 8"/>
          <p:cNvSpPr>
            <a:spLocks noGrp="1"/>
          </p:cNvSpPr>
          <p:nvPr>
            <p:ph type="body" sz="quarter" idx="11" hasCustomPrompt="1"/>
          </p:nvPr>
        </p:nvSpPr>
        <p:spPr>
          <a:xfrm>
            <a:off x="512898" y="3219165"/>
            <a:ext cx="7515594" cy="727700"/>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637770607"/>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Embed Video">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gradFill flip="none" rotWithShape="1">
            <a:gsLst>
              <a:gs pos="0">
                <a:srgbClr val="E2E6EE"/>
              </a:gs>
              <a:gs pos="43000">
                <a:sysClr val="window" lastClr="FFFFFF"/>
              </a:gs>
            </a:gsLst>
            <a:lin ang="16200000" scaled="1"/>
            <a:tileRect/>
          </a:gradFill>
          <a:ln w="25400" cap="flat" cmpd="sng" algn="ctr">
            <a:noFill/>
            <a:prstDash val="solid"/>
          </a:ln>
          <a:effectLst/>
        </p:spPr>
        <p:txBody>
          <a:bodyPr lIns="91387" tIns="45695" rIns="91387" bIns="45695" rtlCol="0" anchor="ctr"/>
          <a:lstStyle/>
          <a:p>
            <a:pPr algn="ctr" defTabSz="913782">
              <a:defRPr/>
            </a:pPr>
            <a:endParaRPr lang="en-US" sz="1900" kern="0" dirty="0">
              <a:solidFill>
                <a:prstClr val="white"/>
              </a:solidFill>
              <a:latin typeface="Calibri"/>
            </a:endParaRPr>
          </a:p>
        </p:txBody>
      </p:sp>
      <p:sp>
        <p:nvSpPr>
          <p:cNvPr id="5" name="Text Placeholder 2"/>
          <p:cNvSpPr>
            <a:spLocks noGrp="1"/>
          </p:cNvSpPr>
          <p:nvPr>
            <p:ph idx="10"/>
          </p:nvPr>
        </p:nvSpPr>
        <p:spPr bwMode="gray">
          <a:xfrm>
            <a:off x="1" y="1"/>
            <a:ext cx="12192000" cy="2715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5pPr marL="447372" indent="0">
              <a:buNone/>
              <a:defRPr baseline="0"/>
            </a:lvl5pPr>
          </a:lstStyle>
          <a:p>
            <a:pPr lvl="4"/>
            <a:endParaRPr lang="en-US" dirty="0" smtClean="0"/>
          </a:p>
        </p:txBody>
      </p:sp>
    </p:spTree>
    <p:extLst>
      <p:ext uri="{BB962C8B-B14F-4D97-AF65-F5344CB8AC3E}">
        <p14:creationId xmlns:p14="http://schemas.microsoft.com/office/powerpoint/2010/main" val="2172812870"/>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143000"/>
            <a:ext cx="3048000" cy="2286000"/>
          </a:xfrm>
          <a:solidFill>
            <a:srgbClr val="0A5BBA"/>
          </a:solidFill>
        </p:spPr>
        <p:txBody>
          <a:bodyPr rIns="91440">
            <a:normAutofit/>
          </a:bodyPr>
          <a:lstStyle>
            <a:lvl1pPr>
              <a:defRPr sz="2400"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0" y="6356352"/>
            <a:ext cx="2844800" cy="365125"/>
          </a:xfrm>
          <a:prstGeom prst="rect">
            <a:avLst/>
          </a:prstGeom>
        </p:spPr>
        <p:txBody>
          <a:bodyPr/>
          <a:lstStyle>
            <a:lvl1pPr>
              <a:defRPr sz="1070">
                <a:solidFill>
                  <a:schemeClr val="bg1"/>
                </a:solidFill>
                <a:latin typeface="+mn-lt"/>
              </a:defRPr>
            </a:lvl1pPr>
          </a:lstStyle>
          <a:p>
            <a:pPr defTabSz="914367">
              <a:defRPr/>
            </a:pPr>
            <a:fld id="{17060D3C-4028-8F45-B941-6DAA70ECC4AB}" type="datetime1">
              <a:rPr lang="en-US" smtClean="0">
                <a:solidFill>
                  <a:srgbClr val="000000"/>
                </a:solidFill>
              </a:rPr>
              <a:pPr defTabSz="914367">
                <a:defRPr/>
              </a:pPr>
              <a:t>6/11/2015</a:t>
            </a:fld>
            <a:endParaRPr lang="en-US" dirty="0">
              <a:solidFill>
                <a:srgbClr val="000000"/>
              </a:solidFill>
            </a:endParaRPr>
          </a:p>
        </p:txBody>
      </p:sp>
      <p:sp>
        <p:nvSpPr>
          <p:cNvPr id="4" name="Slide Number Placeholder 3"/>
          <p:cNvSpPr>
            <a:spLocks noGrp="1"/>
          </p:cNvSpPr>
          <p:nvPr>
            <p:ph type="sldNum" sz="quarter" idx="11"/>
          </p:nvPr>
        </p:nvSpPr>
        <p:spPr>
          <a:xfrm>
            <a:off x="9347200" y="6356352"/>
            <a:ext cx="2844800" cy="365125"/>
          </a:xfrm>
          <a:prstGeom prst="rect">
            <a:avLst/>
          </a:prstGeom>
        </p:spPr>
        <p:txBody>
          <a:bodyPr rIns="182880"/>
          <a:lstStyle>
            <a:lvl1pPr>
              <a:defRPr sz="1070">
                <a:solidFill>
                  <a:schemeClr val="bg1"/>
                </a:solidFill>
                <a:latin typeface="+mn-lt"/>
              </a:defRPr>
            </a:lvl1pPr>
          </a:lstStyle>
          <a:p>
            <a:pPr defTabSz="914367">
              <a:defRPr/>
            </a:pPr>
            <a:fld id="{74A398B2-5A34-1A4A-811E-F4027282568C}" type="slidenum">
              <a:rPr lang="en-US" smtClean="0">
                <a:solidFill>
                  <a:srgbClr val="000000"/>
                </a:solidFill>
              </a:rPr>
              <a:pPr defTabSz="914367">
                <a:defRPr/>
              </a:pPr>
              <a:t>‹#›</a:t>
            </a:fld>
            <a:endParaRPr lang="en-US" dirty="0">
              <a:solidFill>
                <a:srgbClr val="000000"/>
              </a:solidFill>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mn-lt"/>
              </a:defRPr>
            </a:lvl1pPr>
          </a:lstStyle>
          <a:p>
            <a:pPr lvl="0"/>
            <a:r>
              <a:rPr lang="en-US" dirty="0"/>
              <a:t>Click to edit slide content</a:t>
            </a:r>
          </a:p>
        </p:txBody>
      </p:sp>
    </p:spTree>
    <p:extLst>
      <p:ext uri="{BB962C8B-B14F-4D97-AF65-F5344CB8AC3E}">
        <p14:creationId xmlns:p14="http://schemas.microsoft.com/office/powerpoint/2010/main" val="4008599188"/>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760776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804326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6990352"/>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5722362"/>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238140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7856912"/>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3765994"/>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771418"/>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1280742"/>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2901094"/>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7131626"/>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72742191"/>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258052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385420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12253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2910564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0621228"/>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43148455"/>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09718561"/>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10719107"/>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94117089"/>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2459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66603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96484"/>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164791"/>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9587818"/>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722984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2262699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0672361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1863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55833" y="228603"/>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68030"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437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21080623"/>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50112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3"/>
          <p:cNvSpPr>
            <a:spLocks noGrp="1"/>
          </p:cNvSpPr>
          <p:nvPr>
            <p:ph type="body" sz="quarter" idx="13" hasCustomPrompt="1"/>
          </p:nvPr>
        </p:nvSpPr>
        <p:spPr>
          <a:xfrm>
            <a:off x="315927" y="353290"/>
            <a:ext cx="2614572" cy="398335"/>
          </a:xfrm>
        </p:spPr>
        <p:txBody>
          <a:bodyPr/>
          <a:lstStyle>
            <a:lvl1pPr marL="0" indent="0">
              <a:buFontTx/>
              <a:buNone/>
              <a:defRPr sz="1568" baseline="0">
                <a:latin typeface="+mn-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smtClean="0"/>
              <a:t>SESSION CODE</a:t>
            </a:r>
          </a:p>
        </p:txBody>
      </p:sp>
    </p:spTree>
    <p:extLst>
      <p:ext uri="{BB962C8B-B14F-4D97-AF65-F5344CB8AC3E}">
        <p14:creationId xmlns:p14="http://schemas.microsoft.com/office/powerpoint/2010/main" val="3430850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4529822"/>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2997771"/>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590353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977344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4315134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7011088"/>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2102322"/>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90699332"/>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51763317"/>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90502438"/>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960437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153551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63506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82093683"/>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1496169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673457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80556709"/>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2622586"/>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30490565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9480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117939"/>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527445"/>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181598"/>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884433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9613021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1114211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977678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4008673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97658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436933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0075239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534268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812954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98405989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3438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27233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77426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04467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37542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2136090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4587610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616317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67244946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49898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43842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848234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77186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4388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1081030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6012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368267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714648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57533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9975375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697719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46880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33274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7990557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4597849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2690574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3746667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4140153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8307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98232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1425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67154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723756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97568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ubchapter">
    <p:spTree>
      <p:nvGrpSpPr>
        <p:cNvPr id="1" name=""/>
        <p:cNvGrpSpPr/>
        <p:nvPr/>
      </p:nvGrpSpPr>
      <p:grpSpPr>
        <a:xfrm>
          <a:off x="0" y="0"/>
          <a:ext cx="0" cy="0"/>
          <a:chOff x="0" y="0"/>
          <a:chExt cx="0" cy="0"/>
        </a:xfrm>
      </p:grpSpPr>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2377063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07073788"/>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922316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3539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758899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851773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24173198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42147924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3546764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9882484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939133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914764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542729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2177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65442125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68638263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7607727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4709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40346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9"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9096667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89622" indent="0" algn="ctr">
              <a:buNone/>
              <a:defRPr>
                <a:solidFill>
                  <a:schemeClr val="tx1">
                    <a:tint val="75000"/>
                  </a:schemeClr>
                </a:solidFill>
              </a:defRPr>
            </a:lvl2pPr>
            <a:lvl3pPr marL="979242" indent="0" algn="ctr">
              <a:buNone/>
              <a:defRPr>
                <a:solidFill>
                  <a:schemeClr val="tx1">
                    <a:tint val="75000"/>
                  </a:schemeClr>
                </a:solidFill>
              </a:defRPr>
            </a:lvl3pPr>
            <a:lvl4pPr marL="1468864" indent="0" algn="ctr">
              <a:buNone/>
              <a:defRPr>
                <a:solidFill>
                  <a:schemeClr val="tx1">
                    <a:tint val="75000"/>
                  </a:schemeClr>
                </a:solidFill>
              </a:defRPr>
            </a:lvl4pPr>
            <a:lvl5pPr marL="1958485" indent="0" algn="ctr">
              <a:buNone/>
              <a:defRPr>
                <a:solidFill>
                  <a:schemeClr val="tx1">
                    <a:tint val="75000"/>
                  </a:schemeClr>
                </a:solidFill>
              </a:defRPr>
            </a:lvl5pPr>
            <a:lvl6pPr marL="2448109" indent="0" algn="ctr">
              <a:buNone/>
              <a:defRPr>
                <a:solidFill>
                  <a:schemeClr val="tx1">
                    <a:tint val="75000"/>
                  </a:schemeClr>
                </a:solidFill>
              </a:defRPr>
            </a:lvl6pPr>
            <a:lvl7pPr marL="2937730" indent="0" algn="ctr">
              <a:buNone/>
              <a:defRPr>
                <a:solidFill>
                  <a:schemeClr val="tx1">
                    <a:tint val="75000"/>
                  </a:schemeClr>
                </a:solidFill>
              </a:defRPr>
            </a:lvl7pPr>
            <a:lvl8pPr marL="3427351" indent="0" algn="ctr">
              <a:buNone/>
              <a:defRPr>
                <a:solidFill>
                  <a:schemeClr val="tx1">
                    <a:tint val="75000"/>
                  </a:schemeClr>
                </a:solidFill>
              </a:defRPr>
            </a:lvl8pPr>
            <a:lvl9pPr marL="391697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937105-062B-4816-B978-B40D5558AA5B}" type="datetimeFigureOut">
              <a:rPr lang="en-US" smtClean="0">
                <a:solidFill>
                  <a:prstClr val="black">
                    <a:tint val="75000"/>
                  </a:prstClr>
                </a:solidFill>
              </a:rPr>
              <a:pPr/>
              <a:t>6/11/2015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768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937105-062B-4816-B978-B40D5558AA5B}" type="datetimeFigureOut">
              <a:rPr lang="en-US" smtClean="0">
                <a:solidFill>
                  <a:prstClr val="black">
                    <a:tint val="75000"/>
                  </a:prstClr>
                </a:solidFill>
              </a:rPr>
              <a:pPr/>
              <a:t>6/11/2015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32555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4406903"/>
            <a:ext cx="10363200" cy="1362075"/>
          </a:xfrm>
        </p:spPr>
        <p:txBody>
          <a:bodyPr anchor="t"/>
          <a:lstStyle>
            <a:lvl1pPr algn="l">
              <a:defRPr sz="4284" b="1" cap="all"/>
            </a:lvl1pPr>
          </a:lstStyle>
          <a:p>
            <a:r>
              <a:rPr lang="en-US" smtClean="0"/>
              <a:t>Click to edit Master title style</a:t>
            </a:r>
            <a:endParaRPr lang="en-US"/>
          </a:p>
        </p:txBody>
      </p:sp>
      <p:sp>
        <p:nvSpPr>
          <p:cNvPr id="3" name="Text Placeholder 2"/>
          <p:cNvSpPr>
            <a:spLocks noGrp="1"/>
          </p:cNvSpPr>
          <p:nvPr>
            <p:ph type="body" idx="1"/>
          </p:nvPr>
        </p:nvSpPr>
        <p:spPr>
          <a:xfrm>
            <a:off x="963085" y="2906718"/>
            <a:ext cx="10363200" cy="1500187"/>
          </a:xfrm>
        </p:spPr>
        <p:txBody>
          <a:bodyPr anchor="b"/>
          <a:lstStyle>
            <a:lvl1pPr marL="0" indent="0">
              <a:buNone/>
              <a:defRPr sz="2143">
                <a:solidFill>
                  <a:schemeClr val="tx1">
                    <a:tint val="75000"/>
                  </a:schemeClr>
                </a:solidFill>
              </a:defRPr>
            </a:lvl1pPr>
            <a:lvl2pPr marL="489622" indent="0">
              <a:buNone/>
              <a:defRPr sz="1927">
                <a:solidFill>
                  <a:schemeClr val="tx1">
                    <a:tint val="75000"/>
                  </a:schemeClr>
                </a:solidFill>
              </a:defRPr>
            </a:lvl2pPr>
            <a:lvl3pPr marL="979242" indent="0">
              <a:buNone/>
              <a:defRPr sz="1714">
                <a:solidFill>
                  <a:schemeClr val="tx1">
                    <a:tint val="75000"/>
                  </a:schemeClr>
                </a:solidFill>
              </a:defRPr>
            </a:lvl3pPr>
            <a:lvl4pPr marL="1468864" indent="0">
              <a:buNone/>
              <a:defRPr sz="1500">
                <a:solidFill>
                  <a:schemeClr val="tx1">
                    <a:tint val="75000"/>
                  </a:schemeClr>
                </a:solidFill>
              </a:defRPr>
            </a:lvl4pPr>
            <a:lvl5pPr marL="1958485" indent="0">
              <a:buNone/>
              <a:defRPr sz="1500">
                <a:solidFill>
                  <a:schemeClr val="tx1">
                    <a:tint val="75000"/>
                  </a:schemeClr>
                </a:solidFill>
              </a:defRPr>
            </a:lvl5pPr>
            <a:lvl6pPr marL="2448109" indent="0">
              <a:buNone/>
              <a:defRPr sz="1500">
                <a:solidFill>
                  <a:schemeClr val="tx1">
                    <a:tint val="75000"/>
                  </a:schemeClr>
                </a:solidFill>
              </a:defRPr>
            </a:lvl6pPr>
            <a:lvl7pPr marL="2937730" indent="0">
              <a:buNone/>
              <a:defRPr sz="1500">
                <a:solidFill>
                  <a:schemeClr val="tx1">
                    <a:tint val="75000"/>
                  </a:schemeClr>
                </a:solidFill>
              </a:defRPr>
            </a:lvl7pPr>
            <a:lvl8pPr marL="3427351" indent="0">
              <a:buNone/>
              <a:defRPr sz="1500">
                <a:solidFill>
                  <a:schemeClr val="tx1">
                    <a:tint val="75000"/>
                  </a:schemeClr>
                </a:solidFill>
              </a:defRPr>
            </a:lvl8pPr>
            <a:lvl9pPr marL="3916973"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937105-062B-4816-B978-B40D5558AA5B}" type="datetimeFigureOut">
              <a:rPr lang="en-US" smtClean="0">
                <a:solidFill>
                  <a:prstClr val="black">
                    <a:tint val="75000"/>
                  </a:prstClr>
                </a:solidFill>
              </a:rPr>
              <a:pPr/>
              <a:t>6/11/2015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53197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3000"/>
            </a:lvl1pPr>
            <a:lvl2pPr>
              <a:defRPr sz="2570"/>
            </a:lvl2pPr>
            <a:lvl3pPr>
              <a:defRPr sz="2143"/>
            </a:lvl3pPr>
            <a:lvl4pPr>
              <a:defRPr sz="1927"/>
            </a:lvl4pPr>
            <a:lvl5pPr>
              <a:defRPr sz="1927"/>
            </a:lvl5pPr>
            <a:lvl6pPr>
              <a:defRPr sz="1927"/>
            </a:lvl6pPr>
            <a:lvl7pPr>
              <a:defRPr sz="1927"/>
            </a:lvl7pPr>
            <a:lvl8pPr>
              <a:defRPr sz="1927"/>
            </a:lvl8pPr>
            <a:lvl9pPr>
              <a:defRPr sz="192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3000"/>
            </a:lvl1pPr>
            <a:lvl2pPr>
              <a:defRPr sz="2570"/>
            </a:lvl2pPr>
            <a:lvl3pPr>
              <a:defRPr sz="2143"/>
            </a:lvl3pPr>
            <a:lvl4pPr>
              <a:defRPr sz="1927"/>
            </a:lvl4pPr>
            <a:lvl5pPr>
              <a:defRPr sz="1927"/>
            </a:lvl5pPr>
            <a:lvl6pPr>
              <a:defRPr sz="1927"/>
            </a:lvl6pPr>
            <a:lvl7pPr>
              <a:defRPr sz="1927"/>
            </a:lvl7pPr>
            <a:lvl8pPr>
              <a:defRPr sz="1927"/>
            </a:lvl8pPr>
            <a:lvl9pPr>
              <a:defRPr sz="192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937105-062B-4816-B978-B40D5558AA5B}" type="datetimeFigureOut">
              <a:rPr lang="en-US" smtClean="0">
                <a:solidFill>
                  <a:prstClr val="black">
                    <a:tint val="75000"/>
                  </a:prstClr>
                </a:solidFill>
              </a:rPr>
              <a:pPr/>
              <a:t>6/11/2015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23202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5"/>
            <a:ext cx="5386916" cy="639762"/>
          </a:xfrm>
        </p:spPr>
        <p:txBody>
          <a:bodyPr anchor="b"/>
          <a:lstStyle>
            <a:lvl1pPr marL="0" indent="0">
              <a:buNone/>
              <a:defRPr sz="2570" b="1"/>
            </a:lvl1pPr>
            <a:lvl2pPr marL="489622" indent="0">
              <a:buNone/>
              <a:defRPr sz="2143" b="1"/>
            </a:lvl2pPr>
            <a:lvl3pPr marL="979242" indent="0">
              <a:buNone/>
              <a:defRPr sz="1927" b="1"/>
            </a:lvl3pPr>
            <a:lvl4pPr marL="1468864" indent="0">
              <a:buNone/>
              <a:defRPr sz="1714" b="1"/>
            </a:lvl4pPr>
            <a:lvl5pPr marL="1958485" indent="0">
              <a:buNone/>
              <a:defRPr sz="1714" b="1"/>
            </a:lvl5pPr>
            <a:lvl6pPr marL="2448109" indent="0">
              <a:buNone/>
              <a:defRPr sz="1714" b="1"/>
            </a:lvl6pPr>
            <a:lvl7pPr marL="2937730" indent="0">
              <a:buNone/>
              <a:defRPr sz="1714" b="1"/>
            </a:lvl7pPr>
            <a:lvl8pPr marL="3427351" indent="0">
              <a:buNone/>
              <a:defRPr sz="1714" b="1"/>
            </a:lvl8pPr>
            <a:lvl9pPr marL="3916973" indent="0">
              <a:buNone/>
              <a:defRPr sz="1714" b="1"/>
            </a:lvl9pPr>
          </a:lstStyle>
          <a:p>
            <a:pPr lvl="0"/>
            <a:r>
              <a:rPr lang="en-US" smtClean="0"/>
              <a:t>Click to edit Master text styles</a:t>
            </a:r>
          </a:p>
        </p:txBody>
      </p:sp>
      <p:sp>
        <p:nvSpPr>
          <p:cNvPr id="4" name="Content Placeholder 3"/>
          <p:cNvSpPr>
            <a:spLocks noGrp="1"/>
          </p:cNvSpPr>
          <p:nvPr>
            <p:ph sz="half" idx="2"/>
          </p:nvPr>
        </p:nvSpPr>
        <p:spPr>
          <a:xfrm>
            <a:off x="609602" y="2174876"/>
            <a:ext cx="5386916" cy="3951288"/>
          </a:xfrm>
        </p:spPr>
        <p:txBody>
          <a:bodyPr/>
          <a:lstStyle>
            <a:lvl1pPr>
              <a:defRPr sz="2570"/>
            </a:lvl1pPr>
            <a:lvl2pPr>
              <a:defRPr sz="2143"/>
            </a:lvl2pPr>
            <a:lvl3pPr>
              <a:defRPr sz="1927"/>
            </a:lvl3pPr>
            <a:lvl4pPr>
              <a:defRPr sz="1714"/>
            </a:lvl4pPr>
            <a:lvl5pPr>
              <a:defRPr sz="1714"/>
            </a:lvl5pPr>
            <a:lvl6pPr>
              <a:defRPr sz="1714"/>
            </a:lvl6pPr>
            <a:lvl7pPr>
              <a:defRPr sz="1714"/>
            </a:lvl7pPr>
            <a:lvl8pPr>
              <a:defRPr sz="1714"/>
            </a:lvl8pPr>
            <a:lvl9pPr>
              <a:defRPr sz="17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5"/>
            <a:ext cx="5389034" cy="639762"/>
          </a:xfrm>
        </p:spPr>
        <p:txBody>
          <a:bodyPr anchor="b"/>
          <a:lstStyle>
            <a:lvl1pPr marL="0" indent="0">
              <a:buNone/>
              <a:defRPr sz="2570" b="1"/>
            </a:lvl1pPr>
            <a:lvl2pPr marL="489622" indent="0">
              <a:buNone/>
              <a:defRPr sz="2143" b="1"/>
            </a:lvl2pPr>
            <a:lvl3pPr marL="979242" indent="0">
              <a:buNone/>
              <a:defRPr sz="1927" b="1"/>
            </a:lvl3pPr>
            <a:lvl4pPr marL="1468864" indent="0">
              <a:buNone/>
              <a:defRPr sz="1714" b="1"/>
            </a:lvl4pPr>
            <a:lvl5pPr marL="1958485" indent="0">
              <a:buNone/>
              <a:defRPr sz="1714" b="1"/>
            </a:lvl5pPr>
            <a:lvl6pPr marL="2448109" indent="0">
              <a:buNone/>
              <a:defRPr sz="1714" b="1"/>
            </a:lvl6pPr>
            <a:lvl7pPr marL="2937730" indent="0">
              <a:buNone/>
              <a:defRPr sz="1714" b="1"/>
            </a:lvl7pPr>
            <a:lvl8pPr marL="3427351" indent="0">
              <a:buNone/>
              <a:defRPr sz="1714" b="1"/>
            </a:lvl8pPr>
            <a:lvl9pPr marL="3916973" indent="0">
              <a:buNone/>
              <a:defRPr sz="1714" b="1"/>
            </a:lvl9pPr>
          </a:lstStyle>
          <a:p>
            <a:pPr lvl="0"/>
            <a:r>
              <a:rPr lang="en-US" smtClean="0"/>
              <a:t>Click to edit Master text styles</a:t>
            </a:r>
          </a:p>
        </p:txBody>
      </p:sp>
      <p:sp>
        <p:nvSpPr>
          <p:cNvPr id="6" name="Content Placeholder 5"/>
          <p:cNvSpPr>
            <a:spLocks noGrp="1"/>
          </p:cNvSpPr>
          <p:nvPr>
            <p:ph sz="quarter" idx="4"/>
          </p:nvPr>
        </p:nvSpPr>
        <p:spPr>
          <a:xfrm>
            <a:off x="6193369" y="2174876"/>
            <a:ext cx="5389034" cy="3951288"/>
          </a:xfrm>
        </p:spPr>
        <p:txBody>
          <a:bodyPr/>
          <a:lstStyle>
            <a:lvl1pPr>
              <a:defRPr sz="2570"/>
            </a:lvl1pPr>
            <a:lvl2pPr>
              <a:defRPr sz="2143"/>
            </a:lvl2pPr>
            <a:lvl3pPr>
              <a:defRPr sz="1927"/>
            </a:lvl3pPr>
            <a:lvl4pPr>
              <a:defRPr sz="1714"/>
            </a:lvl4pPr>
            <a:lvl5pPr>
              <a:defRPr sz="1714"/>
            </a:lvl5pPr>
            <a:lvl6pPr>
              <a:defRPr sz="1714"/>
            </a:lvl6pPr>
            <a:lvl7pPr>
              <a:defRPr sz="1714"/>
            </a:lvl7pPr>
            <a:lvl8pPr>
              <a:defRPr sz="1714"/>
            </a:lvl8pPr>
            <a:lvl9pPr>
              <a:defRPr sz="17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937105-062B-4816-B978-B40D5558AA5B}" type="datetimeFigureOut">
              <a:rPr lang="en-US" smtClean="0">
                <a:solidFill>
                  <a:prstClr val="black">
                    <a:tint val="75000"/>
                  </a:prstClr>
                </a:solidFill>
              </a:rPr>
              <a:pPr/>
              <a:t>6/11/2015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90753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937105-062B-4816-B978-B40D5558AA5B}" type="datetimeFigureOut">
              <a:rPr lang="en-US" smtClean="0">
                <a:solidFill>
                  <a:prstClr val="black">
                    <a:tint val="75000"/>
                  </a:prstClr>
                </a:solidFill>
              </a:rPr>
              <a:pPr/>
              <a:t>6/11/2015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01988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37105-062B-4816-B978-B40D5558AA5B}" type="datetimeFigureOut">
              <a:rPr lang="en-US" smtClean="0">
                <a:solidFill>
                  <a:prstClr val="black">
                    <a:tint val="75000"/>
                  </a:prstClr>
                </a:solidFill>
              </a:rPr>
              <a:pPr/>
              <a:t>6/11/2015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96126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2"/>
            <a:ext cx="4011083" cy="1162050"/>
          </a:xfrm>
        </p:spPr>
        <p:txBody>
          <a:bodyPr anchor="b"/>
          <a:lstStyle>
            <a:lvl1pPr algn="l">
              <a:defRPr sz="2143" b="1"/>
            </a:lvl1pPr>
          </a:lstStyle>
          <a:p>
            <a:r>
              <a:rPr lang="en-US" smtClean="0"/>
              <a:t>Click to edit Master title style</a:t>
            </a:r>
            <a:endParaRPr lang="en-US"/>
          </a:p>
        </p:txBody>
      </p:sp>
      <p:sp>
        <p:nvSpPr>
          <p:cNvPr id="3" name="Content Placeholder 2"/>
          <p:cNvSpPr>
            <a:spLocks noGrp="1"/>
          </p:cNvSpPr>
          <p:nvPr>
            <p:ph idx="1"/>
          </p:nvPr>
        </p:nvSpPr>
        <p:spPr>
          <a:xfrm>
            <a:off x="4766735" y="273054"/>
            <a:ext cx="6815667" cy="5853113"/>
          </a:xfrm>
        </p:spPr>
        <p:txBody>
          <a:bodyPr/>
          <a:lstStyle>
            <a:lvl1pPr>
              <a:defRPr sz="3427"/>
            </a:lvl1pPr>
            <a:lvl2pPr>
              <a:defRPr sz="3000"/>
            </a:lvl2pPr>
            <a:lvl3pPr>
              <a:defRPr sz="2570"/>
            </a:lvl3pPr>
            <a:lvl4pPr>
              <a:defRPr sz="2143"/>
            </a:lvl4pPr>
            <a:lvl5pPr>
              <a:defRPr sz="2143"/>
            </a:lvl5pPr>
            <a:lvl6pPr>
              <a:defRPr sz="2143"/>
            </a:lvl6pPr>
            <a:lvl7pPr>
              <a:defRPr sz="2143"/>
            </a:lvl7pPr>
            <a:lvl8pPr>
              <a:defRPr sz="2143"/>
            </a:lvl8pPr>
            <a:lvl9pPr>
              <a:defRPr sz="214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5"/>
            <a:ext cx="4011083" cy="4691062"/>
          </a:xfrm>
        </p:spPr>
        <p:txBody>
          <a:bodyPr/>
          <a:lstStyle>
            <a:lvl1pPr marL="0" indent="0">
              <a:buNone/>
              <a:defRPr sz="1500"/>
            </a:lvl1pPr>
            <a:lvl2pPr marL="489622" indent="0">
              <a:buNone/>
              <a:defRPr sz="1285"/>
            </a:lvl2pPr>
            <a:lvl3pPr marL="979242" indent="0">
              <a:buNone/>
              <a:defRPr sz="1070"/>
            </a:lvl3pPr>
            <a:lvl4pPr marL="1468864" indent="0">
              <a:buNone/>
              <a:defRPr sz="965"/>
            </a:lvl4pPr>
            <a:lvl5pPr marL="1958485" indent="0">
              <a:buNone/>
              <a:defRPr sz="965"/>
            </a:lvl5pPr>
            <a:lvl6pPr marL="2448109" indent="0">
              <a:buNone/>
              <a:defRPr sz="965"/>
            </a:lvl6pPr>
            <a:lvl7pPr marL="2937730" indent="0">
              <a:buNone/>
              <a:defRPr sz="965"/>
            </a:lvl7pPr>
            <a:lvl8pPr marL="3427351" indent="0">
              <a:buNone/>
              <a:defRPr sz="965"/>
            </a:lvl8pPr>
            <a:lvl9pPr marL="3916973" indent="0">
              <a:buNone/>
              <a:defRPr sz="96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937105-062B-4816-B978-B40D5558AA5B}" type="datetimeFigureOut">
              <a:rPr lang="en-US" smtClean="0">
                <a:solidFill>
                  <a:prstClr val="black">
                    <a:tint val="75000"/>
                  </a:prstClr>
                </a:solidFill>
              </a:rPr>
              <a:pPr/>
              <a:t>6/11/2015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09833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8"/>
          </a:xfrm>
        </p:spPr>
        <p:txBody>
          <a:bodyPr anchor="b"/>
          <a:lstStyle>
            <a:lvl1pPr algn="l">
              <a:defRPr sz="2143"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6"/>
            <a:ext cx="7315200" cy="4114800"/>
          </a:xfrm>
        </p:spPr>
        <p:txBody>
          <a:bodyPr/>
          <a:lstStyle>
            <a:lvl1pPr marL="0" indent="0">
              <a:buNone/>
              <a:defRPr sz="3427"/>
            </a:lvl1pPr>
            <a:lvl2pPr marL="489622" indent="0">
              <a:buNone/>
              <a:defRPr sz="3000"/>
            </a:lvl2pPr>
            <a:lvl3pPr marL="979242" indent="0">
              <a:buNone/>
              <a:defRPr sz="2570"/>
            </a:lvl3pPr>
            <a:lvl4pPr marL="1468864" indent="0">
              <a:buNone/>
              <a:defRPr sz="2143"/>
            </a:lvl4pPr>
            <a:lvl5pPr marL="1958485" indent="0">
              <a:buNone/>
              <a:defRPr sz="2143"/>
            </a:lvl5pPr>
            <a:lvl6pPr marL="2448109" indent="0">
              <a:buNone/>
              <a:defRPr sz="2143"/>
            </a:lvl6pPr>
            <a:lvl7pPr marL="2937730" indent="0">
              <a:buNone/>
              <a:defRPr sz="2143"/>
            </a:lvl7pPr>
            <a:lvl8pPr marL="3427351" indent="0">
              <a:buNone/>
              <a:defRPr sz="2143"/>
            </a:lvl8pPr>
            <a:lvl9pPr marL="3916973" indent="0">
              <a:buNone/>
              <a:defRPr sz="2143"/>
            </a:lvl9pPr>
          </a:lstStyle>
          <a:p>
            <a:endParaRPr lang="en-US"/>
          </a:p>
        </p:txBody>
      </p:sp>
      <p:sp>
        <p:nvSpPr>
          <p:cNvPr id="4" name="Text Placeholder 3"/>
          <p:cNvSpPr>
            <a:spLocks noGrp="1"/>
          </p:cNvSpPr>
          <p:nvPr>
            <p:ph type="body" sz="half" idx="2"/>
          </p:nvPr>
        </p:nvSpPr>
        <p:spPr>
          <a:xfrm>
            <a:off x="2389718" y="5367342"/>
            <a:ext cx="7315200" cy="804862"/>
          </a:xfrm>
        </p:spPr>
        <p:txBody>
          <a:bodyPr/>
          <a:lstStyle>
            <a:lvl1pPr marL="0" indent="0">
              <a:buNone/>
              <a:defRPr sz="1500"/>
            </a:lvl1pPr>
            <a:lvl2pPr marL="489622" indent="0">
              <a:buNone/>
              <a:defRPr sz="1285"/>
            </a:lvl2pPr>
            <a:lvl3pPr marL="979242" indent="0">
              <a:buNone/>
              <a:defRPr sz="1070"/>
            </a:lvl3pPr>
            <a:lvl4pPr marL="1468864" indent="0">
              <a:buNone/>
              <a:defRPr sz="965"/>
            </a:lvl4pPr>
            <a:lvl5pPr marL="1958485" indent="0">
              <a:buNone/>
              <a:defRPr sz="965"/>
            </a:lvl5pPr>
            <a:lvl6pPr marL="2448109" indent="0">
              <a:buNone/>
              <a:defRPr sz="965"/>
            </a:lvl6pPr>
            <a:lvl7pPr marL="2937730" indent="0">
              <a:buNone/>
              <a:defRPr sz="965"/>
            </a:lvl7pPr>
            <a:lvl8pPr marL="3427351" indent="0">
              <a:buNone/>
              <a:defRPr sz="965"/>
            </a:lvl8pPr>
            <a:lvl9pPr marL="3916973" indent="0">
              <a:buNone/>
              <a:defRPr sz="96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937105-062B-4816-B978-B40D5558AA5B}" type="datetimeFigureOut">
              <a:rPr lang="en-US" smtClean="0">
                <a:solidFill>
                  <a:prstClr val="black">
                    <a:tint val="75000"/>
                  </a:prstClr>
                </a:solidFill>
              </a:rPr>
              <a:pPr/>
              <a:t>6/11/2015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27046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937105-062B-4816-B978-B40D5558AA5B}" type="datetimeFigureOut">
              <a:rPr lang="en-US" smtClean="0">
                <a:solidFill>
                  <a:prstClr val="black">
                    <a:tint val="75000"/>
                  </a:prstClr>
                </a:solidFill>
              </a:rPr>
              <a:pPr/>
              <a:t>6/11/2015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4822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937105-062B-4816-B978-B40D5558AA5B}" type="datetimeFigureOut">
              <a:rPr lang="en-US" smtClean="0">
                <a:solidFill>
                  <a:prstClr val="black">
                    <a:tint val="75000"/>
                  </a:prstClr>
                </a:solidFill>
              </a:rPr>
              <a:pPr/>
              <a:t>6/11/2015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7362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image" Target="../media/image10.png"/><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theme" Target="../theme/theme10.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image" Target="../media/image10.png"/><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29" Type="http://schemas.openxmlformats.org/officeDocument/2006/relationships/image" Target="../media/image10.png"/><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theme" Target="../theme/theme12.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slideLayout" Target="../slideLayouts/slideLayout2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image" Target="../media/image10.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image" Target="../media/image10.pn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theme" Target="../theme/theme5.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image" Target="../media/image10.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image" Target="../media/image10.png"/><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image" Target="../media/image10.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theme" Target="../theme/theme8.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image" Target="../media/image22.png"/><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theme" Target="../theme/theme9.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70" r:id="rId7"/>
    <p:sldLayoutId id="2147483649" r:id="rId8"/>
    <p:sldLayoutId id="2147483650" r:id="rId9"/>
    <p:sldLayoutId id="2147483652" r:id="rId10"/>
    <p:sldLayoutId id="2147483664" r:id="rId11"/>
    <p:sldLayoutId id="2147483663" r:id="rId12"/>
    <p:sldLayoutId id="2147483669" r:id="rId13"/>
    <p:sldLayoutId id="2147483671" r:id="rId14"/>
    <p:sldLayoutId id="2147483980" r:id="rId15"/>
    <p:sldLayoutId id="2147483981"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478794683"/>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7" r:id="rId27"/>
    <p:sldLayoutId id="2147483918" r:id="rId28"/>
    <p:sldLayoutId id="2147483919" r:id="rId29"/>
    <p:sldLayoutId id="2147483920" r:id="rId3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88445954"/>
      </p:ext>
    </p:extLst>
  </p:cSld>
  <p:clrMap bg1="dk1" tx1="lt1" bg2="dk2" tx2="lt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20540929"/>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 id="2147483971" r:id="rId20"/>
    <p:sldLayoutId id="2147483972" r:id="rId21"/>
    <p:sldLayoutId id="2147483973" r:id="rId22"/>
    <p:sldLayoutId id="2147483974" r:id="rId23"/>
    <p:sldLayoutId id="2147483975" r:id="rId24"/>
    <p:sldLayoutId id="2147483976" r:id="rId25"/>
    <p:sldLayoutId id="2147483977" r:id="rId26"/>
    <p:sldLayoutId id="2147483978" r:id="rId27"/>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796827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27258234"/>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2821460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27" tIns="45713" rIns="91427" bIns="4571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27" tIns="45713" rIns="91427" bIns="4571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2" y="6356355"/>
            <a:ext cx="2844800" cy="365124"/>
          </a:xfrm>
          <a:prstGeom prst="rect">
            <a:avLst/>
          </a:prstGeom>
        </p:spPr>
        <p:txBody>
          <a:bodyPr vert="horz" lIns="91427" tIns="45713" rIns="91427" bIns="45713" rtlCol="0" anchor="ctr"/>
          <a:lstStyle>
            <a:lvl1pPr algn="l">
              <a:defRPr sz="1285">
                <a:solidFill>
                  <a:schemeClr val="tx1">
                    <a:tint val="75000"/>
                  </a:schemeClr>
                </a:solidFill>
              </a:defRPr>
            </a:lvl1pPr>
          </a:lstStyle>
          <a:p>
            <a:pPr defTabSz="979242"/>
            <a:fld id="{29937105-062B-4816-B978-B40D5558AA5B}" type="datetimeFigureOut">
              <a:rPr lang="en-US" smtClean="0">
                <a:solidFill>
                  <a:prstClr val="black">
                    <a:tint val="75000"/>
                  </a:prstClr>
                </a:solidFill>
              </a:rPr>
              <a:pPr defTabSz="979242"/>
              <a:t>6/11/2015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5"/>
            <a:ext cx="3860800" cy="365124"/>
          </a:xfrm>
          <a:prstGeom prst="rect">
            <a:avLst/>
          </a:prstGeom>
        </p:spPr>
        <p:txBody>
          <a:bodyPr vert="horz" lIns="91427" tIns="45713" rIns="91427" bIns="45713" rtlCol="0" anchor="ctr"/>
          <a:lstStyle>
            <a:lvl1pPr algn="ctr">
              <a:defRPr sz="1285">
                <a:solidFill>
                  <a:schemeClr val="tx1">
                    <a:tint val="75000"/>
                  </a:schemeClr>
                </a:solidFill>
              </a:defRPr>
            </a:lvl1pPr>
          </a:lstStyle>
          <a:p>
            <a:pPr defTabSz="979242"/>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5"/>
            <a:ext cx="2844800" cy="365124"/>
          </a:xfrm>
          <a:prstGeom prst="rect">
            <a:avLst/>
          </a:prstGeom>
        </p:spPr>
        <p:txBody>
          <a:bodyPr vert="horz" lIns="91427" tIns="45713" rIns="91427" bIns="45713" rtlCol="0" anchor="ctr"/>
          <a:lstStyle>
            <a:lvl1pPr algn="r">
              <a:defRPr sz="1285">
                <a:solidFill>
                  <a:schemeClr val="tx1">
                    <a:tint val="75000"/>
                  </a:schemeClr>
                </a:solidFill>
              </a:defRPr>
            </a:lvl1pPr>
          </a:lstStyle>
          <a:p>
            <a:pPr defTabSz="979242"/>
            <a:fld id="{3F86039F-C958-464C-A51D-DAD8FAC1EAB6}" type="slidenum">
              <a:rPr lang="en-US" smtClean="0">
                <a:solidFill>
                  <a:prstClr val="black">
                    <a:tint val="75000"/>
                  </a:prstClr>
                </a:solidFill>
              </a:rPr>
              <a:pPr defTabSz="979242"/>
              <a:t>‹#›</a:t>
            </a:fld>
            <a:endParaRPr lang="en-US">
              <a:solidFill>
                <a:prstClr val="black">
                  <a:tint val="75000"/>
                </a:prstClr>
              </a:solidFill>
            </a:endParaRPr>
          </a:p>
        </p:txBody>
      </p:sp>
    </p:spTree>
    <p:extLst>
      <p:ext uri="{BB962C8B-B14F-4D97-AF65-F5344CB8AC3E}">
        <p14:creationId xmlns:p14="http://schemas.microsoft.com/office/powerpoint/2010/main" val="5073687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Lst>
  <p:txStyles>
    <p:titleStyle>
      <a:lvl1pPr algn="ctr" defTabSz="979242" rtl="0" eaLnBrk="1" latinLnBrk="0" hangingPunct="1">
        <a:spcBef>
          <a:spcPct val="0"/>
        </a:spcBef>
        <a:buNone/>
        <a:defRPr sz="4712" kern="1200">
          <a:solidFill>
            <a:schemeClr val="tx1"/>
          </a:solidFill>
          <a:latin typeface="+mj-lt"/>
          <a:ea typeface="+mj-ea"/>
          <a:cs typeface="+mj-cs"/>
        </a:defRPr>
      </a:lvl1pPr>
    </p:titleStyle>
    <p:bodyStyle>
      <a:lvl1pPr marL="367216" indent="-367216" algn="l" defTabSz="979242" rtl="0" eaLnBrk="1" latinLnBrk="0" hangingPunct="1">
        <a:spcBef>
          <a:spcPct val="20000"/>
        </a:spcBef>
        <a:buFont typeface="Arial" pitchFamily="34" charset="0"/>
        <a:buChar char="•"/>
        <a:defRPr sz="3427" kern="1200">
          <a:solidFill>
            <a:schemeClr val="tx1"/>
          </a:solidFill>
          <a:latin typeface="+mn-lt"/>
          <a:ea typeface="+mn-ea"/>
          <a:cs typeface="+mn-cs"/>
        </a:defRPr>
      </a:lvl1pPr>
      <a:lvl2pPr marL="795635" indent="-306013" algn="l" defTabSz="979242"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24054" indent="-244810" algn="l" defTabSz="979242" rtl="0" eaLnBrk="1" latinLnBrk="0" hangingPunct="1">
        <a:spcBef>
          <a:spcPct val="20000"/>
        </a:spcBef>
        <a:buFont typeface="Arial" pitchFamily="34" charset="0"/>
        <a:buChar char="•"/>
        <a:defRPr sz="2570" kern="1200">
          <a:solidFill>
            <a:schemeClr val="tx1"/>
          </a:solidFill>
          <a:latin typeface="+mn-lt"/>
          <a:ea typeface="+mn-ea"/>
          <a:cs typeface="+mn-cs"/>
        </a:defRPr>
      </a:lvl3pPr>
      <a:lvl4pPr marL="1713675"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4pPr>
      <a:lvl5pPr marL="2203296"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5pPr>
      <a:lvl6pPr marL="2692918"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6pPr>
      <a:lvl7pPr marL="3182541"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7pPr>
      <a:lvl8pPr marL="3672162"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8pPr>
      <a:lvl9pPr marL="4161783"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9pPr>
    </p:bodyStyle>
    <p:otherStyle>
      <a:defPPr>
        <a:defRPr lang="en-US"/>
      </a:defPPr>
      <a:lvl1pPr marL="0" algn="l" defTabSz="979242" rtl="0" eaLnBrk="1" latinLnBrk="0" hangingPunct="1">
        <a:defRPr sz="1927" kern="1200">
          <a:solidFill>
            <a:schemeClr val="tx1"/>
          </a:solidFill>
          <a:latin typeface="+mn-lt"/>
          <a:ea typeface="+mn-ea"/>
          <a:cs typeface="+mn-cs"/>
        </a:defRPr>
      </a:lvl1pPr>
      <a:lvl2pPr marL="489622" algn="l" defTabSz="979242" rtl="0" eaLnBrk="1" latinLnBrk="0" hangingPunct="1">
        <a:defRPr sz="1927" kern="1200">
          <a:solidFill>
            <a:schemeClr val="tx1"/>
          </a:solidFill>
          <a:latin typeface="+mn-lt"/>
          <a:ea typeface="+mn-ea"/>
          <a:cs typeface="+mn-cs"/>
        </a:defRPr>
      </a:lvl2pPr>
      <a:lvl3pPr marL="979242" algn="l" defTabSz="979242" rtl="0" eaLnBrk="1" latinLnBrk="0" hangingPunct="1">
        <a:defRPr sz="1927" kern="1200">
          <a:solidFill>
            <a:schemeClr val="tx1"/>
          </a:solidFill>
          <a:latin typeface="+mn-lt"/>
          <a:ea typeface="+mn-ea"/>
          <a:cs typeface="+mn-cs"/>
        </a:defRPr>
      </a:lvl3pPr>
      <a:lvl4pPr marL="1468864" algn="l" defTabSz="979242" rtl="0" eaLnBrk="1" latinLnBrk="0" hangingPunct="1">
        <a:defRPr sz="1927" kern="1200">
          <a:solidFill>
            <a:schemeClr val="tx1"/>
          </a:solidFill>
          <a:latin typeface="+mn-lt"/>
          <a:ea typeface="+mn-ea"/>
          <a:cs typeface="+mn-cs"/>
        </a:defRPr>
      </a:lvl4pPr>
      <a:lvl5pPr marL="1958485" algn="l" defTabSz="979242" rtl="0" eaLnBrk="1" latinLnBrk="0" hangingPunct="1">
        <a:defRPr sz="1927" kern="1200">
          <a:solidFill>
            <a:schemeClr val="tx1"/>
          </a:solidFill>
          <a:latin typeface="+mn-lt"/>
          <a:ea typeface="+mn-ea"/>
          <a:cs typeface="+mn-cs"/>
        </a:defRPr>
      </a:lvl5pPr>
      <a:lvl6pPr marL="2448109" algn="l" defTabSz="979242" rtl="0" eaLnBrk="1" latinLnBrk="0" hangingPunct="1">
        <a:defRPr sz="1927" kern="1200">
          <a:solidFill>
            <a:schemeClr val="tx1"/>
          </a:solidFill>
          <a:latin typeface="+mn-lt"/>
          <a:ea typeface="+mn-ea"/>
          <a:cs typeface="+mn-cs"/>
        </a:defRPr>
      </a:lvl6pPr>
      <a:lvl7pPr marL="2937730" algn="l" defTabSz="979242" rtl="0" eaLnBrk="1" latinLnBrk="0" hangingPunct="1">
        <a:defRPr sz="1927" kern="1200">
          <a:solidFill>
            <a:schemeClr val="tx1"/>
          </a:solidFill>
          <a:latin typeface="+mn-lt"/>
          <a:ea typeface="+mn-ea"/>
          <a:cs typeface="+mn-cs"/>
        </a:defRPr>
      </a:lvl7pPr>
      <a:lvl8pPr marL="3427351" algn="l" defTabSz="979242" rtl="0" eaLnBrk="1" latinLnBrk="0" hangingPunct="1">
        <a:defRPr sz="1927" kern="1200">
          <a:solidFill>
            <a:schemeClr val="tx1"/>
          </a:solidFill>
          <a:latin typeface="+mn-lt"/>
          <a:ea typeface="+mn-ea"/>
          <a:cs typeface="+mn-cs"/>
        </a:defRPr>
      </a:lvl8pPr>
      <a:lvl9pPr marL="3916973" algn="l" defTabSz="979242" rtl="0" eaLnBrk="1" latinLnBrk="0" hangingPunct="1">
        <a:defRPr sz="1927"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98719763"/>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08471874"/>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70730689"/>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3406851743"/>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jp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6.png"/><Relationship Id="rId4" Type="http://schemas.openxmlformats.org/officeDocument/2006/relationships/image" Target="../media/image78.png"/><Relationship Id="rId9"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6.png"/><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16.xml"/><Relationship Id="rId6" Type="http://schemas.openxmlformats.org/officeDocument/2006/relationships/image" Target="../media/image80.png"/><Relationship Id="rId11" Type="http://schemas.openxmlformats.org/officeDocument/2006/relationships/image" Target="../media/image6.png"/><Relationship Id="rId5" Type="http://schemas.openxmlformats.org/officeDocument/2006/relationships/image" Target="../media/image83.png"/><Relationship Id="rId10" Type="http://schemas.openxmlformats.org/officeDocument/2006/relationships/image" Target="../media/image79.png"/><Relationship Id="rId4" Type="http://schemas.openxmlformats.org/officeDocument/2006/relationships/image" Target="../media/image77.png"/><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6.png"/><Relationship Id="rId2" Type="http://schemas.openxmlformats.org/officeDocument/2006/relationships/image" Target="../media/image76.png"/><Relationship Id="rId1" Type="http://schemas.openxmlformats.org/officeDocument/2006/relationships/slideLayout" Target="../slideLayouts/slideLayout16.xml"/><Relationship Id="rId6" Type="http://schemas.openxmlformats.org/officeDocument/2006/relationships/image" Target="../media/image80.png"/><Relationship Id="rId11" Type="http://schemas.openxmlformats.org/officeDocument/2006/relationships/image" Target="../media/image79.png"/><Relationship Id="rId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84.png"/><Relationship Id="rId9"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4.png"/><Relationship Id="rId7" Type="http://schemas.openxmlformats.org/officeDocument/2006/relationships/image" Target="../media/image81.png"/><Relationship Id="rId12" Type="http://schemas.openxmlformats.org/officeDocument/2006/relationships/image" Target="../media/image6.png"/><Relationship Id="rId2" Type="http://schemas.openxmlformats.org/officeDocument/2006/relationships/image" Target="../media/image80.png"/><Relationship Id="rId1" Type="http://schemas.openxmlformats.org/officeDocument/2006/relationships/slideLayout" Target="../slideLayouts/slideLayout16.xml"/><Relationship Id="rId6" Type="http://schemas.openxmlformats.org/officeDocument/2006/relationships/image" Target="../media/image83.png"/><Relationship Id="rId11" Type="http://schemas.openxmlformats.org/officeDocument/2006/relationships/image" Target="../media/image79.png"/><Relationship Id="rId5" Type="http://schemas.openxmlformats.org/officeDocument/2006/relationships/image" Target="../media/image77.png"/><Relationship Id="rId10" Type="http://schemas.openxmlformats.org/officeDocument/2006/relationships/image" Target="../media/image85.png"/><Relationship Id="rId4" Type="http://schemas.openxmlformats.org/officeDocument/2006/relationships/image" Target="../media/image76.png"/><Relationship Id="rId9"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7.png"/><Relationship Id="rId7" Type="http://schemas.openxmlformats.org/officeDocument/2006/relationships/image" Target="../media/image78.png"/><Relationship Id="rId12" Type="http://schemas.openxmlformats.org/officeDocument/2006/relationships/image" Target="../media/image6.png"/><Relationship Id="rId2" Type="http://schemas.openxmlformats.org/officeDocument/2006/relationships/image" Target="../media/image76.png"/><Relationship Id="rId1" Type="http://schemas.openxmlformats.org/officeDocument/2006/relationships/slideLayout" Target="../slideLayouts/slideLayout16.xml"/><Relationship Id="rId6" Type="http://schemas.openxmlformats.org/officeDocument/2006/relationships/image" Target="../media/image82.png"/><Relationship Id="rId11" Type="http://schemas.openxmlformats.org/officeDocument/2006/relationships/image" Target="../media/image79.png"/><Relationship Id="rId5" Type="http://schemas.openxmlformats.org/officeDocument/2006/relationships/image" Target="../media/image81.png"/><Relationship Id="rId10"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0.png"/></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83.png"/><Relationship Id="rId11"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6.png"/><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90.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93.png"/><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6.png"/><Relationship Id="rId2" Type="http://schemas.openxmlformats.org/officeDocument/2006/relationships/image" Target="../media/image94.png"/><Relationship Id="rId1" Type="http://schemas.openxmlformats.org/officeDocument/2006/relationships/slideLayout" Target="../slideLayouts/slideLayout1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03.png"/><Relationship Id="rId11" Type="http://schemas.openxmlformats.org/officeDocument/2006/relationships/image" Target="../media/image79.png"/><Relationship Id="rId5" Type="http://schemas.openxmlformats.org/officeDocument/2006/relationships/image" Target="../media/image102.png"/><Relationship Id="rId10" Type="http://schemas.openxmlformats.org/officeDocument/2006/relationships/image" Target="../media/image76.png"/><Relationship Id="rId4" Type="http://schemas.openxmlformats.org/officeDocument/2006/relationships/image" Target="../media/image101.png"/><Relationship Id="rId9" Type="http://schemas.openxmlformats.org/officeDocument/2006/relationships/image" Target="../media/image77.png"/></Relationships>
</file>

<file path=ppt/slides/_rels/slide4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5.png"/><Relationship Id="rId7" Type="http://schemas.openxmlformats.org/officeDocument/2006/relationships/image" Target="../media/image109.png"/><Relationship Id="rId2" Type="http://schemas.openxmlformats.org/officeDocument/2006/relationships/image" Target="../media/image94.png"/><Relationship Id="rId1" Type="http://schemas.openxmlformats.org/officeDocument/2006/relationships/slideLayout" Target="../slideLayouts/slideLayout1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95.png"/><Relationship Id="rId7" Type="http://schemas.openxmlformats.org/officeDocument/2006/relationships/image" Target="../media/image112.png"/><Relationship Id="rId2" Type="http://schemas.openxmlformats.org/officeDocument/2006/relationships/image" Target="../media/image94.png"/><Relationship Id="rId1" Type="http://schemas.openxmlformats.org/officeDocument/2006/relationships/slideLayout" Target="../slideLayouts/slideLayout15.xml"/><Relationship Id="rId6" Type="http://schemas.openxmlformats.org/officeDocument/2006/relationships/image" Target="../media/image111.png"/><Relationship Id="rId5" Type="http://schemas.openxmlformats.org/officeDocument/2006/relationships/image" Target="../media/image105.png"/><Relationship Id="rId4" Type="http://schemas.openxmlformats.org/officeDocument/2006/relationships/image" Target="../media/image110.png"/><Relationship Id="rId9" Type="http://schemas.openxmlformats.org/officeDocument/2006/relationships/image" Target="../media/image6.png"/></Relationships>
</file>

<file path=ppt/slides/_rels/slide4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4.png"/><Relationship Id="rId7"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15.png"/><Relationship Id="rId9"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269.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82.xml"/></Relationships>
</file>

<file path=ppt/slides/_rels/slide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74.xml"/></Relationships>
</file>

<file path=ppt/slides/_rels/slide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74.xml"/></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xml"/><Relationship Id="rId1" Type="http://schemas.openxmlformats.org/officeDocument/2006/relationships/slideLayout" Target="../slideLayouts/slideLayout275.xml"/></Relationships>
</file>

<file path=ppt/slides/_rels/slide5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2.xml"/></Relationships>
</file>

<file path=ppt/slides/_rels/slide5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95.xml"/></Relationships>
</file>

<file path=ppt/slides/_rels/slide6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95.xml"/></Relationships>
</file>

<file path=ppt/slides/_rels/slide6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95.xml"/></Relationships>
</file>

<file path=ppt/slides/_rels/slide6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95.xml"/></Relationships>
</file>

<file path=ppt/slides/_rels/slide6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7.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1070"/>
            <a:ext cx="12192000" cy="5958324"/>
          </a:xfrm>
          <a:prstGeom prst="rect">
            <a:avLst/>
          </a:prstGeom>
        </p:spPr>
      </p:pic>
      <p:sp>
        <p:nvSpPr>
          <p:cNvPr id="5"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3" name="TextBox 2"/>
          <p:cNvSpPr txBox="1"/>
          <p:nvPr/>
        </p:nvSpPr>
        <p:spPr>
          <a:xfrm>
            <a:off x="1828800" y="601070"/>
            <a:ext cx="5153891" cy="1227730"/>
          </a:xfrm>
          <a:prstGeom prst="rect">
            <a:avLst/>
          </a:prstGeom>
          <a:noFill/>
        </p:spPr>
        <p:txBody>
          <a:bodyPr wrap="square" rtlCol="0">
            <a:spAutoFit/>
          </a:bodyPr>
          <a:lstStyle/>
          <a:p>
            <a:endParaRPr lang="es-ES" dirty="0"/>
          </a:p>
        </p:txBody>
      </p:sp>
      <p:sp>
        <p:nvSpPr>
          <p:cNvPr id="8" name="Rectangle 7"/>
          <p:cNvSpPr/>
          <p:nvPr/>
        </p:nvSpPr>
        <p:spPr bwMode="auto">
          <a:xfrm>
            <a:off x="7795505" y="4750727"/>
            <a:ext cx="4396495" cy="1608510"/>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400" dirty="0" smtClean="0">
                <a:gradFill>
                  <a:gsLst>
                    <a:gs pos="0">
                      <a:srgbClr val="FFFFFF"/>
                    </a:gs>
                    <a:gs pos="100000">
                      <a:srgbClr val="FFFFFF"/>
                    </a:gs>
                  </a:gsLst>
                  <a:lin ang="5400000" scaled="0"/>
                </a:gradFill>
              </a:rPr>
              <a:t>My Personal Experience as new employee at Microsoft: </a:t>
            </a:r>
          </a:p>
          <a:p>
            <a:pPr algn="ctr" defTabSz="914102" fontAlgn="base">
              <a:spcBef>
                <a:spcPct val="0"/>
              </a:spcBef>
              <a:spcAft>
                <a:spcPct val="0"/>
              </a:spcAft>
            </a:pPr>
            <a:r>
              <a:rPr lang="en-US" sz="2400" dirty="0" smtClean="0">
                <a:gradFill>
                  <a:gsLst>
                    <a:gs pos="0">
                      <a:srgbClr val="FFFFFF"/>
                    </a:gs>
                    <a:gs pos="100000">
                      <a:srgbClr val="FFFFFF"/>
                    </a:gs>
                  </a:gsLst>
                  <a:lin ang="5400000" scaled="0"/>
                </a:gradFill>
              </a:rPr>
              <a:t>A myriad of places where knowledge was available </a:t>
            </a: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2988552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9959"/>
            <a:ext cx="12192000" cy="5958324"/>
          </a:xfrm>
          <a:prstGeom prst="rect">
            <a:avLst/>
          </a:prstGeom>
        </p:spPr>
      </p:pic>
      <p:sp>
        <p:nvSpPr>
          <p:cNvPr id="5"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pic>
        <p:nvPicPr>
          <p:cNvPr id="10" name="Picture 9"/>
          <p:cNvPicPr>
            <a:picLocks noChangeAspect="1"/>
          </p:cNvPicPr>
          <p:nvPr/>
        </p:nvPicPr>
        <p:blipFill>
          <a:blip r:embed="rId4"/>
          <a:stretch>
            <a:fillRect/>
          </a:stretch>
        </p:blipFill>
        <p:spPr>
          <a:xfrm>
            <a:off x="4433495" y="4634348"/>
            <a:ext cx="7492029" cy="1608510"/>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bwMode="auto">
          <a:xfrm>
            <a:off x="18500" y="4634348"/>
            <a:ext cx="4396495" cy="1608510"/>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400" dirty="0" smtClean="0">
                <a:gradFill>
                  <a:gsLst>
                    <a:gs pos="0">
                      <a:srgbClr val="FFFFFF"/>
                    </a:gs>
                    <a:gs pos="100000">
                      <a:srgbClr val="FFFFFF"/>
                    </a:gs>
                  </a:gsLst>
                  <a:lin ang="5400000" scaled="0"/>
                </a:gradFill>
              </a:rPr>
              <a:t>Even after the cloud migration, there still were too many places to search for info. </a:t>
            </a:r>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699562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38038" y="331036"/>
            <a:ext cx="11782425" cy="6162675"/>
          </a:xfrm>
          <a:prstGeom prst="rect">
            <a:avLst/>
          </a:prstGeom>
        </p:spPr>
      </p:pic>
      <p:sp>
        <p:nvSpPr>
          <p:cNvPr id="3" name="Rectangle 2"/>
          <p:cNvSpPr/>
          <p:nvPr/>
        </p:nvSpPr>
        <p:spPr bwMode="auto">
          <a:xfrm>
            <a:off x="0" y="5521121"/>
            <a:ext cx="4821382" cy="972590"/>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400" dirty="0" smtClean="0">
                <a:gradFill>
                  <a:gsLst>
                    <a:gs pos="0">
                      <a:srgbClr val="FFFFFF"/>
                    </a:gs>
                    <a:gs pos="100000">
                      <a:srgbClr val="FFFFFF"/>
                    </a:gs>
                  </a:gsLst>
                  <a:lin ang="5400000" scaled="0"/>
                </a:gradFill>
              </a:rPr>
              <a:t>Delve: The only tool that really helped me during the onboarding process</a:t>
            </a:r>
          </a:p>
        </p:txBody>
      </p:sp>
    </p:spTree>
    <p:extLst>
      <p:ext uri="{BB962C8B-B14F-4D97-AF65-F5344CB8AC3E}">
        <p14:creationId xmlns:p14="http://schemas.microsoft.com/office/powerpoint/2010/main" val="417886200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9176" y="289382"/>
            <a:ext cx="11137077" cy="900113"/>
          </a:xfrm>
        </p:spPr>
        <p:txBody>
          <a:bodyPr>
            <a:normAutofit/>
          </a:bodyPr>
          <a:lstStyle/>
          <a:p>
            <a:r>
              <a:rPr lang="en-US" sz="4000" dirty="0" smtClean="0"/>
              <a:t>SharePoint </a:t>
            </a:r>
            <a:r>
              <a:rPr lang="en-US" sz="4000" dirty="0"/>
              <a:t>Portals vs Ready-to-go Experiences</a:t>
            </a:r>
          </a:p>
        </p:txBody>
      </p:sp>
      <p:sp>
        <p:nvSpPr>
          <p:cNvPr id="3" name="TextBox 2"/>
          <p:cNvSpPr txBox="1"/>
          <p:nvPr/>
        </p:nvSpPr>
        <p:spPr>
          <a:xfrm>
            <a:off x="320143" y="2008547"/>
            <a:ext cx="4302762" cy="1267251"/>
          </a:xfrm>
          <a:prstGeom prst="rect">
            <a:avLst/>
          </a:prstGeom>
          <a:noFill/>
        </p:spPr>
        <p:txBody>
          <a:bodyPr wrap="square" lIns="179285" tIns="143428" rIns="179285" bIns="143428" rtlCol="0">
            <a:spAutoFit/>
          </a:bodyPr>
          <a:lstStyle/>
          <a:p>
            <a:pPr defTabSz="914367">
              <a:lnSpc>
                <a:spcPct val="90000"/>
              </a:lnSpc>
              <a:spcAft>
                <a:spcPts val="588"/>
              </a:spcAft>
            </a:pPr>
            <a:r>
              <a:rPr lang="en-US" sz="1765" dirty="0">
                <a:latin typeface="Segoe UI Light" panose="020B0502040204020203" pitchFamily="34" charset="0"/>
                <a:cs typeface="Segoe UI Light" panose="020B0502040204020203" pitchFamily="34" charset="0"/>
              </a:rPr>
              <a:t>S</a:t>
            </a:r>
            <a:r>
              <a:rPr lang="en-US" sz="1765" dirty="0" smtClean="0">
                <a:latin typeface="Segoe UI Light" panose="020B0502040204020203" pitchFamily="34" charset="0"/>
                <a:cs typeface="Segoe UI Light" panose="020B0502040204020203" pitchFamily="34" charset="0"/>
              </a:rPr>
              <a:t>earch-driven </a:t>
            </a:r>
            <a:r>
              <a:rPr lang="en-US" sz="1765" dirty="0">
                <a:latin typeface="Segoe UI Light" panose="020B0502040204020203" pitchFamily="34" charset="0"/>
                <a:cs typeface="Segoe UI Light" panose="020B0502040204020203" pitchFamily="34" charset="0"/>
              </a:rPr>
              <a:t>publishing, taxonomy, navigation providers, master pages, layouts, web parts, workflow, versioning, </a:t>
            </a:r>
            <a:r>
              <a:rPr lang="en-US" sz="1765" dirty="0" err="1">
                <a:latin typeface="Segoe UI Light" panose="020B0502040204020203" pitchFamily="34" charset="0"/>
                <a:cs typeface="Segoe UI Light" panose="020B0502040204020203" pitchFamily="34" charset="0"/>
              </a:rPr>
              <a:t>checkin</a:t>
            </a:r>
            <a:r>
              <a:rPr lang="en-US" sz="1765" dirty="0">
                <a:latin typeface="Segoe UI Light" panose="020B0502040204020203" pitchFamily="34" charset="0"/>
                <a:cs typeface="Segoe UI Light" panose="020B0502040204020203" pitchFamily="34" charset="0"/>
              </a:rPr>
              <a:t>/out, perms… </a:t>
            </a:r>
          </a:p>
        </p:txBody>
      </p:sp>
      <p:sp>
        <p:nvSpPr>
          <p:cNvPr id="4" name="TextBox 3"/>
          <p:cNvSpPr txBox="1"/>
          <p:nvPr/>
        </p:nvSpPr>
        <p:spPr>
          <a:xfrm>
            <a:off x="320144" y="1284404"/>
            <a:ext cx="4723650" cy="724135"/>
          </a:xfrm>
          <a:prstGeom prst="rect">
            <a:avLst/>
          </a:prstGeom>
          <a:noFill/>
        </p:spPr>
        <p:txBody>
          <a:bodyPr wrap="none" lIns="179285" tIns="143428" rIns="179285" bIns="143428" rtlCol="0">
            <a:spAutoFit/>
          </a:bodyPr>
          <a:lstStyle/>
          <a:p>
            <a:pPr defTabSz="914367">
              <a:lnSpc>
                <a:spcPct val="90000"/>
              </a:lnSpc>
              <a:spcAft>
                <a:spcPts val="588"/>
              </a:spcAft>
            </a:pPr>
            <a:r>
              <a:rPr lang="en-US" sz="3137" dirty="0">
                <a:latin typeface="Segoe UI Light" panose="020B0502040204020203" pitchFamily="34" charset="0"/>
                <a:cs typeface="Segoe UI Light" panose="020B0502040204020203" pitchFamily="34" charset="0"/>
              </a:rPr>
              <a:t>SharePoint Portals:  Toolkit</a:t>
            </a:r>
          </a:p>
        </p:txBody>
      </p:sp>
      <p:sp>
        <p:nvSpPr>
          <p:cNvPr id="5" name="TextBox 4"/>
          <p:cNvSpPr txBox="1"/>
          <p:nvPr/>
        </p:nvSpPr>
        <p:spPr>
          <a:xfrm>
            <a:off x="389176" y="4610211"/>
            <a:ext cx="3172136" cy="724135"/>
          </a:xfrm>
          <a:prstGeom prst="rect">
            <a:avLst/>
          </a:prstGeom>
          <a:noFill/>
        </p:spPr>
        <p:txBody>
          <a:bodyPr wrap="none" lIns="179285" tIns="143428" rIns="179285" bIns="143428" rtlCol="0">
            <a:spAutoFit/>
          </a:bodyPr>
          <a:lstStyle/>
          <a:p>
            <a:pPr defTabSz="914367">
              <a:lnSpc>
                <a:spcPct val="90000"/>
              </a:lnSpc>
              <a:spcAft>
                <a:spcPts val="588"/>
              </a:spcAft>
            </a:pPr>
            <a:r>
              <a:rPr lang="en-US" sz="3137" dirty="0">
                <a:latin typeface="Segoe UI Light" panose="020B0502040204020203" pitchFamily="34" charset="0"/>
                <a:cs typeface="Segoe UI Light" panose="020B0502040204020203" pitchFamily="34" charset="0"/>
              </a:rPr>
              <a:t>Ready-to-go KM</a:t>
            </a:r>
          </a:p>
        </p:txBody>
      </p:sp>
      <p:sp>
        <p:nvSpPr>
          <p:cNvPr id="7" name="TextBox 6"/>
          <p:cNvSpPr txBox="1"/>
          <p:nvPr/>
        </p:nvSpPr>
        <p:spPr>
          <a:xfrm>
            <a:off x="389176" y="5283509"/>
            <a:ext cx="3661494" cy="778454"/>
          </a:xfrm>
          <a:prstGeom prst="rect">
            <a:avLst/>
          </a:prstGeom>
          <a:noFill/>
        </p:spPr>
        <p:txBody>
          <a:bodyPr wrap="square" lIns="179285" tIns="143428" rIns="179285" bIns="143428" rtlCol="0">
            <a:spAutoFit/>
          </a:bodyPr>
          <a:lstStyle/>
          <a:p>
            <a:pPr defTabSz="914367">
              <a:lnSpc>
                <a:spcPct val="90000"/>
              </a:lnSpc>
              <a:spcAft>
                <a:spcPts val="588"/>
              </a:spcAft>
            </a:pPr>
            <a:r>
              <a:rPr lang="en-US" sz="1765" dirty="0">
                <a:latin typeface="Segoe UI Light" panose="020B0502040204020203" pitchFamily="34" charset="0"/>
                <a:cs typeface="Segoe UI Light" panose="020B0502040204020203" pitchFamily="34" charset="0"/>
              </a:rPr>
              <a:t>Boards, microsites surfaced in Codename </a:t>
            </a:r>
            <a:r>
              <a:rPr lang="en-US" sz="1765" dirty="0" err="1">
                <a:latin typeface="Segoe UI Light" panose="020B0502040204020203" pitchFamily="34" charset="0"/>
                <a:cs typeface="Segoe UI Light" panose="020B0502040204020203" pitchFamily="34" charset="0"/>
              </a:rPr>
              <a:t>Infopedia</a:t>
            </a:r>
            <a:endParaRPr lang="en-US" sz="2353" dirty="0">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rotWithShape="1">
          <a:blip r:embed="rId3"/>
          <a:srcRect t="61930" r="23333" b="3333"/>
          <a:stretch/>
        </p:blipFill>
        <p:spPr>
          <a:xfrm>
            <a:off x="5498384" y="1500344"/>
            <a:ext cx="4244373" cy="2283658"/>
          </a:xfrm>
          <a:prstGeom prst="rect">
            <a:avLst/>
          </a:prstGeom>
        </p:spPr>
      </p:pic>
      <p:pic>
        <p:nvPicPr>
          <p:cNvPr id="10" name="Picture Placeholder 5"/>
          <p:cNvPicPr>
            <a:picLocks noChangeAspect="1"/>
          </p:cNvPicPr>
          <p:nvPr/>
        </p:nvPicPr>
        <p:blipFill>
          <a:blip r:embed="rId4" cstate="print">
            <a:extLst>
              <a:ext uri="{28A0092B-C50C-407E-A947-70E740481C1C}">
                <a14:useLocalDpi xmlns:a14="http://schemas.microsoft.com/office/drawing/2010/main" val="0"/>
              </a:ext>
            </a:extLst>
          </a:blip>
          <a:srcRect l="19114" r="19114"/>
          <a:stretch>
            <a:fillRect/>
          </a:stretch>
        </p:blipFill>
        <p:spPr>
          <a:xfrm>
            <a:off x="5199575" y="4610211"/>
            <a:ext cx="1541800" cy="1734240"/>
          </a:xfrm>
          <a:prstGeom prst="rect">
            <a:avLst/>
          </a:prstGeom>
        </p:spPr>
      </p:pic>
      <p:sp>
        <p:nvSpPr>
          <p:cNvPr id="13" name="Rectangle 12"/>
          <p:cNvSpPr/>
          <p:nvPr/>
        </p:nvSpPr>
        <p:spPr bwMode="auto">
          <a:xfrm>
            <a:off x="5498384" y="1500344"/>
            <a:ext cx="4244373" cy="2283658"/>
          </a:xfrm>
          <a:prstGeom prst="rect">
            <a:avLst/>
          </a:prstGeom>
          <a:solidFill>
            <a:srgbClr val="505050">
              <a:alpha val="4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tx1"/>
              </a:solidFill>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rotWithShape="1">
          <a:blip r:embed="rId5"/>
          <a:srcRect l="12083" t="59474" r="11667" b="4386"/>
          <a:stretch/>
        </p:blipFill>
        <p:spPr>
          <a:xfrm>
            <a:off x="6890771" y="1946452"/>
            <a:ext cx="3865249" cy="2175523"/>
          </a:xfrm>
          <a:prstGeom prst="rect">
            <a:avLst/>
          </a:prstGeom>
        </p:spPr>
      </p:pic>
      <p:pic>
        <p:nvPicPr>
          <p:cNvPr id="1026" name="Picture 1" descr="image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1821" y="4878932"/>
            <a:ext cx="3142347" cy="13570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7960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58611" y="1718804"/>
            <a:ext cx="12549947" cy="209165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9" name="Group 8"/>
          <p:cNvGrpSpPr/>
          <p:nvPr/>
        </p:nvGrpSpPr>
        <p:grpSpPr>
          <a:xfrm>
            <a:off x="955732" y="2228170"/>
            <a:ext cx="1442596" cy="1452613"/>
            <a:chOff x="408989" y="1363662"/>
            <a:chExt cx="1471523" cy="1481741"/>
          </a:xfrm>
        </p:grpSpPr>
        <p:sp>
          <p:nvSpPr>
            <p:cNvPr id="5" name="Rectangle 4"/>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37" y="1668462"/>
              <a:ext cx="677972" cy="607380"/>
            </a:xfrm>
            <a:prstGeom prst="rect">
              <a:avLst/>
            </a:prstGeom>
            <a:noFill/>
          </p:spPr>
        </p:pic>
        <p:sp>
          <p:nvSpPr>
            <p:cNvPr id="7" name="TextBox 6"/>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Video</a:t>
              </a:r>
            </a:p>
          </p:txBody>
        </p:sp>
      </p:grpSp>
      <p:sp>
        <p:nvSpPr>
          <p:cNvPr id="8" name="TextBox 7"/>
          <p:cNvSpPr txBox="1"/>
          <p:nvPr/>
        </p:nvSpPr>
        <p:spPr>
          <a:xfrm>
            <a:off x="889635" y="1681143"/>
            <a:ext cx="1649507"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O365 Video</a:t>
            </a:r>
          </a:p>
        </p:txBody>
      </p:sp>
      <p:grpSp>
        <p:nvGrpSpPr>
          <p:cNvPr id="10" name="Group 9"/>
          <p:cNvGrpSpPr/>
          <p:nvPr/>
        </p:nvGrpSpPr>
        <p:grpSpPr>
          <a:xfrm>
            <a:off x="3857087" y="2184966"/>
            <a:ext cx="1442596" cy="1452613"/>
            <a:chOff x="408989" y="1363662"/>
            <a:chExt cx="1471523" cy="1481741"/>
          </a:xfrm>
        </p:grpSpPr>
        <p:sp>
          <p:nvSpPr>
            <p:cNvPr id="11" name="Rectangle 10"/>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3" name="TextBox 12"/>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Delve</a:t>
              </a:r>
            </a:p>
          </p:txBody>
        </p:sp>
      </p:grpSp>
      <p:sp>
        <p:nvSpPr>
          <p:cNvPr id="14" name="TextBox 13"/>
          <p:cNvSpPr txBox="1"/>
          <p:nvPr/>
        </p:nvSpPr>
        <p:spPr>
          <a:xfrm>
            <a:off x="3795519" y="1657417"/>
            <a:ext cx="1649507"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Delve</a:t>
            </a:r>
          </a:p>
        </p:txBody>
      </p:sp>
      <p:grpSp>
        <p:nvGrpSpPr>
          <p:cNvPr id="15" name="Group 14"/>
          <p:cNvGrpSpPr/>
          <p:nvPr/>
        </p:nvGrpSpPr>
        <p:grpSpPr>
          <a:xfrm>
            <a:off x="6758442" y="2173170"/>
            <a:ext cx="1442596" cy="1452613"/>
            <a:chOff x="408989" y="1363662"/>
            <a:chExt cx="1471523" cy="1481741"/>
          </a:xfrm>
        </p:grpSpPr>
        <p:sp>
          <p:nvSpPr>
            <p:cNvPr id="16" name="Rectangle 15"/>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a:t>
              </a:r>
              <a:r>
                <a:rPr lang="en-US" sz="1372" dirty="0" err="1">
                  <a:gradFill>
                    <a:gsLst>
                      <a:gs pos="2917">
                        <a:srgbClr val="FFFFFF"/>
                      </a:gs>
                      <a:gs pos="30000">
                        <a:srgbClr val="FFFFFF"/>
                      </a:gs>
                    </a:gsLst>
                    <a:lin ang="5400000" scaled="0"/>
                  </a:gradFill>
                </a:rPr>
                <a:t>InfoPedia</a:t>
              </a:r>
              <a:r>
                <a:rPr lang="en-US" sz="1372" dirty="0">
                  <a:gradFill>
                    <a:gsLst>
                      <a:gs pos="2917">
                        <a:srgbClr val="FFFFFF"/>
                      </a:gs>
                      <a:gs pos="30000">
                        <a:srgbClr val="FFFFFF"/>
                      </a:gs>
                    </a:gsLst>
                    <a:lin ang="5400000" scaled="0"/>
                  </a:gradFill>
                </a:rPr>
                <a:t>”</a:t>
              </a:r>
            </a:p>
          </p:txBody>
        </p:sp>
      </p:grpSp>
      <p:sp>
        <p:nvSpPr>
          <p:cNvPr id="19" name="TextBox 18"/>
          <p:cNvSpPr txBox="1"/>
          <p:nvPr/>
        </p:nvSpPr>
        <p:spPr>
          <a:xfrm>
            <a:off x="6485464" y="1681143"/>
            <a:ext cx="2172038"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O365 “</a:t>
            </a:r>
            <a:r>
              <a:rPr lang="en-US" sz="1961" dirty="0" err="1">
                <a:gradFill>
                  <a:gsLst>
                    <a:gs pos="2917">
                      <a:srgbClr val="FFFFFF"/>
                    </a:gs>
                    <a:gs pos="30000">
                      <a:srgbClr val="FFFFFF"/>
                    </a:gs>
                  </a:gsLst>
                  <a:lin ang="5400000" scaled="0"/>
                </a:gradFill>
                <a:latin typeface="Segoe UI Light"/>
              </a:rPr>
              <a:t>InfoPedia</a:t>
            </a:r>
            <a:r>
              <a:rPr lang="en-US" sz="1961" dirty="0">
                <a:gradFill>
                  <a:gsLst>
                    <a:gs pos="2917">
                      <a:srgbClr val="FFFFFF"/>
                    </a:gs>
                    <a:gs pos="30000">
                      <a:srgbClr val="FFFFFF"/>
                    </a:gs>
                  </a:gsLst>
                  <a:lin ang="5400000" scaled="0"/>
                </a:gradFill>
                <a:latin typeface="Segoe UI Light"/>
              </a:rPr>
              <a:t>”</a:t>
            </a:r>
          </a:p>
        </p:txBody>
      </p:sp>
      <p:sp>
        <p:nvSpPr>
          <p:cNvPr id="24" name="TextBox 23"/>
          <p:cNvSpPr txBox="1"/>
          <p:nvPr/>
        </p:nvSpPr>
        <p:spPr>
          <a:xfrm>
            <a:off x="9247062" y="1681143"/>
            <a:ext cx="2392213"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Build Your Own</a:t>
            </a: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9309" y="2481347"/>
            <a:ext cx="607137" cy="623695"/>
          </a:xfrm>
          <a:prstGeom prst="rect">
            <a:avLst/>
          </a:prstGeom>
          <a:noFill/>
        </p:spPr>
      </p:pic>
      <p:sp>
        <p:nvSpPr>
          <p:cNvPr id="36" name="Freeform 61"/>
          <p:cNvSpPr>
            <a:spLocks noEditPoints="1"/>
          </p:cNvSpPr>
          <p:nvPr/>
        </p:nvSpPr>
        <p:spPr bwMode="black">
          <a:xfrm>
            <a:off x="7278676" y="2437208"/>
            <a:ext cx="497767" cy="6236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sp>
        <p:nvSpPr>
          <p:cNvPr id="40" name="Content Placeholder 2"/>
          <p:cNvSpPr txBox="1">
            <a:spLocks/>
          </p:cNvSpPr>
          <p:nvPr/>
        </p:nvSpPr>
        <p:spPr>
          <a:xfrm>
            <a:off x="-391297" y="4069859"/>
            <a:ext cx="3963992" cy="1043169"/>
          </a:xfrm>
          <a:prstGeom prst="rect">
            <a:avLst/>
          </a:prstGeom>
        </p:spPr>
        <p:txBody>
          <a:bodyPr vert="horz" lIns="91427" tIns="45713" rIns="91427" bIns="45713"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112" lvl="1" indent="0" algn="ctr">
              <a:buClr>
                <a:srgbClr val="FFFFFF"/>
              </a:buClr>
              <a:buNone/>
              <a:defRPr/>
            </a:pPr>
            <a:r>
              <a:rPr lang="en-US" sz="2400" dirty="0" smtClean="0">
                <a:solidFill>
                  <a:schemeClr val="tx1"/>
                </a:solidFill>
                <a:latin typeface="Segoe UI Light" panose="020B0502040204020203" pitchFamily="34" charset="0"/>
                <a:cs typeface="Segoe UI Light" panose="020B0502040204020203" pitchFamily="34" charset="0"/>
              </a:rPr>
              <a:t>Intelligent</a:t>
            </a:r>
            <a:endParaRPr lang="en-US" sz="2353" dirty="0" smtClean="0">
              <a:solidFill>
                <a:schemeClr val="tx1"/>
              </a:solidFill>
              <a:latin typeface="Segoe UI Light" panose="020B0502040204020203" pitchFamily="34" charset="0"/>
              <a:cs typeface="Segoe UI Light" panose="020B0502040204020203" pitchFamily="34" charset="0"/>
            </a:endParaRPr>
          </a:p>
          <a:p>
            <a:pPr marL="457112" lvl="1" indent="0" algn="ctr">
              <a:buClr>
                <a:srgbClr val="FFFFFF"/>
              </a:buClr>
              <a:buNone/>
              <a:defRPr/>
            </a:pPr>
            <a:endParaRPr lang="en-US" sz="1961" dirty="0">
              <a:solidFill>
                <a:schemeClr val="tx1"/>
              </a:solidFill>
            </a:endParaRPr>
          </a:p>
        </p:txBody>
      </p:sp>
      <p:sp>
        <p:nvSpPr>
          <p:cNvPr id="69" name="Rectangle 68"/>
          <p:cNvSpPr/>
          <p:nvPr/>
        </p:nvSpPr>
        <p:spPr bwMode="auto">
          <a:xfrm>
            <a:off x="-178974" y="5194327"/>
            <a:ext cx="12549947" cy="1490393"/>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0" name="Rectangle 69"/>
          <p:cNvSpPr/>
          <p:nvPr/>
        </p:nvSpPr>
        <p:spPr>
          <a:xfrm>
            <a:off x="4012036" y="5205893"/>
            <a:ext cx="4494906" cy="362072"/>
          </a:xfrm>
          <a:prstGeom prst="rect">
            <a:avLst/>
          </a:prstGeom>
        </p:spPr>
        <p:txBody>
          <a:bodyPr wrap="none">
            <a:spAutoFit/>
          </a:bodyPr>
          <a:lstStyle/>
          <a:p>
            <a:pPr algn="ctr" defTabSz="914367">
              <a:defRPr/>
            </a:pPr>
            <a:r>
              <a:rPr lang="en-US" sz="1765" cap="all" dirty="0">
                <a:solidFill>
                  <a:srgbClr val="FFFFFF"/>
                </a:solidFill>
                <a:latin typeface="Segoe UI Light"/>
              </a:rPr>
              <a:t>Enhanced by key Office 365 Capabilities</a:t>
            </a:r>
            <a:endParaRPr lang="en-US" sz="2200" cap="all" dirty="0">
              <a:solidFill>
                <a:srgbClr val="BAD80A">
                  <a:lumMod val="40000"/>
                  <a:lumOff val="60000"/>
                </a:srgbClr>
              </a:solidFill>
              <a:latin typeface="Segoe UI Light"/>
            </a:endParaRPr>
          </a:p>
        </p:txBody>
      </p:sp>
      <p:grpSp>
        <p:nvGrpSpPr>
          <p:cNvPr id="71" name="Group 70"/>
          <p:cNvGrpSpPr/>
          <p:nvPr/>
        </p:nvGrpSpPr>
        <p:grpSpPr>
          <a:xfrm>
            <a:off x="80031" y="5677033"/>
            <a:ext cx="1371203" cy="800133"/>
            <a:chOff x="5077932" y="5090609"/>
            <a:chExt cx="1398698" cy="816177"/>
          </a:xfrm>
        </p:grpSpPr>
        <p:sp>
          <p:nvSpPr>
            <p:cNvPr id="72" name="Freeform 5"/>
            <p:cNvSpPr>
              <a:spLocks noEditPoints="1"/>
            </p:cNvSpPr>
            <p:nvPr/>
          </p:nvSpPr>
          <p:spPr bwMode="auto">
            <a:xfrm>
              <a:off x="5569446" y="5090609"/>
              <a:ext cx="415671" cy="3844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961">
                <a:solidFill>
                  <a:srgbClr val="FFFFFF"/>
                </a:solidFill>
              </a:endParaRPr>
            </a:p>
          </p:txBody>
        </p:sp>
        <p:sp>
          <p:nvSpPr>
            <p:cNvPr id="73" name="TextBox 18"/>
            <p:cNvSpPr txBox="1"/>
            <p:nvPr/>
          </p:nvSpPr>
          <p:spPr>
            <a:xfrm>
              <a:off x="5077932" y="5594392"/>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Office Graph</a:t>
              </a:r>
            </a:p>
          </p:txBody>
        </p:sp>
      </p:grpSp>
      <p:grpSp>
        <p:nvGrpSpPr>
          <p:cNvPr id="102" name="Group 101"/>
          <p:cNvGrpSpPr/>
          <p:nvPr/>
        </p:nvGrpSpPr>
        <p:grpSpPr>
          <a:xfrm>
            <a:off x="8714444" y="5752131"/>
            <a:ext cx="1371203" cy="702547"/>
            <a:chOff x="1200468" y="5638403"/>
            <a:chExt cx="1398698" cy="716635"/>
          </a:xfrm>
        </p:grpSpPr>
        <p:sp>
          <p:nvSpPr>
            <p:cNvPr id="74" name="Freeform 5"/>
            <p:cNvSpPr>
              <a:spLocks noChangeAspect="1" noEditPoints="1"/>
            </p:cNvSpPr>
            <p:nvPr/>
          </p:nvSpPr>
          <p:spPr bwMode="black">
            <a:xfrm>
              <a:off x="1698714" y="5638403"/>
              <a:ext cx="402206" cy="3392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75" name="TextBox 18"/>
            <p:cNvSpPr txBox="1"/>
            <p:nvPr/>
          </p:nvSpPr>
          <p:spPr>
            <a:xfrm>
              <a:off x="1200468" y="6042644"/>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Yammer</a:t>
              </a:r>
            </a:p>
          </p:txBody>
        </p:sp>
      </p:grpSp>
      <p:grpSp>
        <p:nvGrpSpPr>
          <p:cNvPr id="103" name="Group 102"/>
          <p:cNvGrpSpPr/>
          <p:nvPr/>
        </p:nvGrpSpPr>
        <p:grpSpPr>
          <a:xfrm>
            <a:off x="3295015" y="5675818"/>
            <a:ext cx="1371203" cy="786930"/>
            <a:chOff x="2286803" y="5558406"/>
            <a:chExt cx="1398698" cy="802710"/>
          </a:xfrm>
        </p:grpSpPr>
        <p:sp>
          <p:nvSpPr>
            <p:cNvPr id="76" name="Freeform 22"/>
            <p:cNvSpPr>
              <a:spLocks noChangeAspect="1" noEditPoints="1"/>
            </p:cNvSpPr>
            <p:nvPr/>
          </p:nvSpPr>
          <p:spPr bwMode="black">
            <a:xfrm>
              <a:off x="2657834" y="5558406"/>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77" name="TextBox 18"/>
            <p:cNvSpPr txBox="1"/>
            <p:nvPr/>
          </p:nvSpPr>
          <p:spPr>
            <a:xfrm>
              <a:off x="2286803" y="6048722"/>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OneDrive</a:t>
              </a:r>
            </a:p>
          </p:txBody>
        </p:sp>
      </p:grpSp>
      <p:grpSp>
        <p:nvGrpSpPr>
          <p:cNvPr id="104" name="Group 103"/>
          <p:cNvGrpSpPr/>
          <p:nvPr/>
        </p:nvGrpSpPr>
        <p:grpSpPr>
          <a:xfrm>
            <a:off x="4750218" y="5677032"/>
            <a:ext cx="1371203" cy="811872"/>
            <a:chOff x="3138552" y="5565540"/>
            <a:chExt cx="1398698" cy="828152"/>
          </a:xfrm>
        </p:grpSpPr>
        <p:sp>
          <p:nvSpPr>
            <p:cNvPr id="78" name="Freeform 13"/>
            <p:cNvSpPr>
              <a:spLocks noChangeAspect="1" noEditPoints="1"/>
            </p:cNvSpPr>
            <p:nvPr/>
          </p:nvSpPr>
          <p:spPr bwMode="black">
            <a:xfrm>
              <a:off x="3627437" y="5565540"/>
              <a:ext cx="426936" cy="431897"/>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79" name="TextBox 18"/>
            <p:cNvSpPr txBox="1"/>
            <p:nvPr/>
          </p:nvSpPr>
          <p:spPr>
            <a:xfrm>
              <a:off x="3138552" y="6081298"/>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Skype</a:t>
              </a:r>
            </a:p>
          </p:txBody>
        </p:sp>
      </p:grpSp>
      <p:grpSp>
        <p:nvGrpSpPr>
          <p:cNvPr id="105" name="Group 104"/>
          <p:cNvGrpSpPr/>
          <p:nvPr/>
        </p:nvGrpSpPr>
        <p:grpSpPr>
          <a:xfrm>
            <a:off x="6171146" y="5677033"/>
            <a:ext cx="1371203" cy="785716"/>
            <a:chOff x="3955491" y="5588424"/>
            <a:chExt cx="1398698" cy="801471"/>
          </a:xfrm>
        </p:grpSpPr>
        <p:sp>
          <p:nvSpPr>
            <p:cNvPr id="80" name="Freeform 18"/>
            <p:cNvSpPr>
              <a:spLocks noChangeAspect="1" noEditPoints="1"/>
            </p:cNvSpPr>
            <p:nvPr/>
          </p:nvSpPr>
          <p:spPr bwMode="auto">
            <a:xfrm>
              <a:off x="4422209" y="5588424"/>
              <a:ext cx="427169" cy="31534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1" tIns="44792" rIns="0" bIns="44792" numCol="1" spcCol="0" rtlCol="0" fromWordArt="0" anchor="ctr" anchorCtr="0" forceAA="0" compatLnSpc="1">
              <a:prstTxWarp prst="textNoShape">
                <a:avLst/>
              </a:prstTxWarp>
              <a:noAutofit/>
            </a:bodyPr>
            <a:lstStyle/>
            <a:p>
              <a:pPr defTabSz="913567">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81" name="TextBox 18"/>
            <p:cNvSpPr txBox="1"/>
            <p:nvPr/>
          </p:nvSpPr>
          <p:spPr>
            <a:xfrm>
              <a:off x="3955491" y="6077501"/>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Outlook</a:t>
              </a:r>
            </a:p>
          </p:txBody>
        </p:sp>
      </p:grpSp>
      <p:grpSp>
        <p:nvGrpSpPr>
          <p:cNvPr id="109" name="Group 108"/>
          <p:cNvGrpSpPr/>
          <p:nvPr/>
        </p:nvGrpSpPr>
        <p:grpSpPr>
          <a:xfrm>
            <a:off x="9896487" y="5677033"/>
            <a:ext cx="1011069" cy="739406"/>
            <a:chOff x="8592125" y="5644170"/>
            <a:chExt cx="1031343" cy="754233"/>
          </a:xfrm>
        </p:grpSpPr>
        <p:grpSp>
          <p:nvGrpSpPr>
            <p:cNvPr id="88" name="Group 87"/>
            <p:cNvGrpSpPr/>
            <p:nvPr/>
          </p:nvGrpSpPr>
          <p:grpSpPr>
            <a:xfrm>
              <a:off x="8909933" y="5644170"/>
              <a:ext cx="341987" cy="365258"/>
              <a:chOff x="4357416" y="4928259"/>
              <a:chExt cx="341987" cy="365258"/>
            </a:xfrm>
          </p:grpSpPr>
          <p:sp>
            <p:nvSpPr>
              <p:cNvPr id="89" name="Freeform 141"/>
              <p:cNvSpPr>
                <a:spLocks/>
              </p:cNvSpPr>
              <p:nvPr/>
            </p:nvSpPr>
            <p:spPr bwMode="auto">
              <a:xfrm>
                <a:off x="4590293"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0"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1"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2" name="Freeform 145"/>
              <p:cNvSpPr>
                <a:spLocks noEditPoints="1"/>
              </p:cNvSpPr>
              <p:nvPr/>
            </p:nvSpPr>
            <p:spPr bwMode="auto">
              <a:xfrm>
                <a:off x="4357416" y="4928259"/>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sp>
          <p:nvSpPr>
            <p:cNvPr id="93" name="TextBox 18"/>
            <p:cNvSpPr txBox="1"/>
            <p:nvPr/>
          </p:nvSpPr>
          <p:spPr>
            <a:xfrm>
              <a:off x="8592125" y="6092698"/>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SharePoint Content Management</a:t>
              </a:r>
            </a:p>
          </p:txBody>
        </p:sp>
      </p:grpSp>
      <p:grpSp>
        <p:nvGrpSpPr>
          <p:cNvPr id="108" name="Group 107"/>
          <p:cNvGrpSpPr/>
          <p:nvPr/>
        </p:nvGrpSpPr>
        <p:grpSpPr>
          <a:xfrm>
            <a:off x="1850540" y="5624175"/>
            <a:ext cx="1011069" cy="858460"/>
            <a:chOff x="7312872" y="5514673"/>
            <a:chExt cx="1031343" cy="875674"/>
          </a:xfrm>
        </p:grpSpPr>
        <p:sp>
          <p:nvSpPr>
            <p:cNvPr id="87" name="TextBox 18"/>
            <p:cNvSpPr txBox="1"/>
            <p:nvPr/>
          </p:nvSpPr>
          <p:spPr>
            <a:xfrm>
              <a:off x="7312872" y="6084642"/>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Office  Add-Ins</a:t>
              </a:r>
            </a:p>
          </p:txBody>
        </p:sp>
        <p:grpSp>
          <p:nvGrpSpPr>
            <p:cNvPr id="95" name="Group 94"/>
            <p:cNvGrpSpPr/>
            <p:nvPr/>
          </p:nvGrpSpPr>
          <p:grpSpPr bwMode="black">
            <a:xfrm>
              <a:off x="7534358" y="5514673"/>
              <a:ext cx="648037" cy="494755"/>
              <a:chOff x="5184775" y="225425"/>
              <a:chExt cx="1500188" cy="1220788"/>
            </a:xfrm>
            <a:solidFill>
              <a:srgbClr val="FFFFFF"/>
            </a:solidFill>
          </p:grpSpPr>
          <p:sp>
            <p:nvSpPr>
              <p:cNvPr id="9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9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9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grpSp>
      </p:grpSp>
      <p:grpSp>
        <p:nvGrpSpPr>
          <p:cNvPr id="110" name="Group 109"/>
          <p:cNvGrpSpPr/>
          <p:nvPr/>
        </p:nvGrpSpPr>
        <p:grpSpPr>
          <a:xfrm>
            <a:off x="10898457" y="5677033"/>
            <a:ext cx="1119102" cy="755976"/>
            <a:chOff x="9673289" y="5682724"/>
            <a:chExt cx="1141542" cy="771135"/>
          </a:xfrm>
        </p:grpSpPr>
        <p:sp>
          <p:nvSpPr>
            <p:cNvPr id="100" name="Freeform 99"/>
            <p:cNvSpPr>
              <a:spLocks noChangeAspect="1" noEditPoints="1"/>
            </p:cNvSpPr>
            <p:nvPr/>
          </p:nvSpPr>
          <p:spPr bwMode="black">
            <a:xfrm>
              <a:off x="10129649" y="5682724"/>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1" name="TextBox 18"/>
            <p:cNvSpPr txBox="1"/>
            <p:nvPr/>
          </p:nvSpPr>
          <p:spPr>
            <a:xfrm>
              <a:off x="9673289" y="6141465"/>
              <a:ext cx="1141542"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Azure Media &amp; other Azure </a:t>
              </a:r>
              <a:r>
                <a:rPr lang="en-US" sz="1175" spc="-29" dirty="0" err="1">
                  <a:gradFill>
                    <a:gsLst>
                      <a:gs pos="2917">
                        <a:srgbClr val="FFFFFF"/>
                      </a:gs>
                      <a:gs pos="30000">
                        <a:srgbClr val="FFFFFF"/>
                      </a:gs>
                    </a:gsLst>
                    <a:lin ang="5400000" scaled="0"/>
                  </a:gradFill>
                </a:rPr>
                <a:t>PaaS</a:t>
              </a:r>
              <a:r>
                <a:rPr lang="en-US" sz="1175" spc="-29" dirty="0">
                  <a:gradFill>
                    <a:gsLst>
                      <a:gs pos="2917">
                        <a:srgbClr val="FFFFFF"/>
                      </a:gs>
                      <a:gs pos="30000">
                        <a:srgbClr val="FFFFFF"/>
                      </a:gs>
                    </a:gsLst>
                    <a:lin ang="5400000" scaled="0"/>
                  </a:gradFill>
                </a:rPr>
                <a:t> Services</a:t>
              </a:r>
            </a:p>
          </p:txBody>
        </p:sp>
      </p:grpSp>
      <p:grpSp>
        <p:nvGrpSpPr>
          <p:cNvPr id="17" name="Group 16"/>
          <p:cNvGrpSpPr/>
          <p:nvPr/>
        </p:nvGrpSpPr>
        <p:grpSpPr>
          <a:xfrm>
            <a:off x="9659795" y="2159000"/>
            <a:ext cx="1442597" cy="1452613"/>
            <a:chOff x="10443433" y="1149259"/>
            <a:chExt cx="1471524" cy="1481741"/>
          </a:xfrm>
        </p:grpSpPr>
        <p:sp>
          <p:nvSpPr>
            <p:cNvPr id="85" name="Rectangle 84"/>
            <p:cNvSpPr/>
            <p:nvPr/>
          </p:nvSpPr>
          <p:spPr bwMode="auto">
            <a:xfrm>
              <a:off x="10537683" y="1149259"/>
              <a:ext cx="1377274" cy="1373089"/>
            </a:xfrm>
            <a:prstGeom prst="rect">
              <a:avLst/>
            </a:prstGeom>
            <a:solidFill>
              <a:schemeClr val="accent1">
                <a:lumMod val="40000"/>
                <a:lumOff val="60000"/>
              </a:scheme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99" name="TextBox 98"/>
            <p:cNvSpPr txBox="1"/>
            <p:nvPr/>
          </p:nvSpPr>
          <p:spPr>
            <a:xfrm>
              <a:off x="10443433" y="2141635"/>
              <a:ext cx="1471523" cy="48936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kern="0" dirty="0">
                  <a:gradFill>
                    <a:gsLst>
                      <a:gs pos="2917">
                        <a:srgbClr val="FFFFFF"/>
                      </a:gs>
                      <a:gs pos="30000">
                        <a:srgbClr val="FFFFFF"/>
                      </a:gs>
                    </a:gsLst>
                    <a:lin ang="5400000" scaled="0"/>
                  </a:gradFill>
                </a:rPr>
                <a:t>Your Portal</a:t>
              </a:r>
            </a:p>
          </p:txBody>
        </p:sp>
        <p:grpSp>
          <p:nvGrpSpPr>
            <p:cNvPr id="111" name="Group 110"/>
            <p:cNvGrpSpPr/>
            <p:nvPr/>
          </p:nvGrpSpPr>
          <p:grpSpPr>
            <a:xfrm>
              <a:off x="10730217" y="1352478"/>
              <a:ext cx="395310" cy="422210"/>
              <a:chOff x="4357415" y="4928258"/>
              <a:chExt cx="341987" cy="365258"/>
            </a:xfrm>
          </p:grpSpPr>
          <p:sp>
            <p:nvSpPr>
              <p:cNvPr id="114" name="Freeform 141"/>
              <p:cNvSpPr>
                <a:spLocks/>
              </p:cNvSpPr>
              <p:nvPr/>
            </p:nvSpPr>
            <p:spPr bwMode="auto">
              <a:xfrm>
                <a:off x="4590292"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sp>
            <p:nvSpPr>
              <p:cNvPr id="115"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sp>
            <p:nvSpPr>
              <p:cNvPr id="116"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sp>
            <p:nvSpPr>
              <p:cNvPr id="117" name="Freeform 145"/>
              <p:cNvSpPr>
                <a:spLocks noEditPoints="1"/>
              </p:cNvSpPr>
              <p:nvPr/>
            </p:nvSpPr>
            <p:spPr bwMode="auto">
              <a:xfrm>
                <a:off x="4357415" y="4928258"/>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grpSp>
        <p:pic>
          <p:nvPicPr>
            <p:cNvPr id="113" name="Picture 38"/>
            <p:cNvPicPr>
              <a:picLocks noChangeAspect="1"/>
            </p:cNvPicPr>
            <p:nvPr/>
          </p:nvPicPr>
          <p:blipFill>
            <a:blip r:embed="rId5">
              <a:clrChange>
                <a:clrFrom>
                  <a:srgbClr val="00ABEC"/>
                </a:clrFrom>
                <a:clrTo>
                  <a:srgbClr val="00ABEC">
                    <a:alpha val="0"/>
                  </a:srgbClr>
                </a:clrTo>
              </a:clrChange>
            </a:blip>
            <a:stretch>
              <a:fillRect/>
            </a:stretch>
          </p:blipFill>
          <p:spPr>
            <a:xfrm>
              <a:off x="11144351" y="1623737"/>
              <a:ext cx="543797" cy="502233"/>
            </a:xfrm>
            <a:prstGeom prst="rect">
              <a:avLst/>
            </a:prstGeom>
          </p:spPr>
        </p:pic>
      </p:grpSp>
      <p:grpSp>
        <p:nvGrpSpPr>
          <p:cNvPr id="2" name="Group 1"/>
          <p:cNvGrpSpPr/>
          <p:nvPr/>
        </p:nvGrpSpPr>
        <p:grpSpPr>
          <a:xfrm>
            <a:off x="7722048" y="5677528"/>
            <a:ext cx="1011069" cy="792323"/>
            <a:chOff x="7876890" y="5790877"/>
            <a:chExt cx="1031343" cy="808211"/>
          </a:xfrm>
        </p:grpSpPr>
        <p:sp>
          <p:nvSpPr>
            <p:cNvPr id="83" name="TextBox 18"/>
            <p:cNvSpPr txBox="1"/>
            <p:nvPr/>
          </p:nvSpPr>
          <p:spPr>
            <a:xfrm>
              <a:off x="7876890" y="6293383"/>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Compliance Center</a:t>
              </a:r>
            </a:p>
          </p:txBody>
        </p:sp>
        <p:grpSp>
          <p:nvGrpSpPr>
            <p:cNvPr id="66" name="Group 65"/>
            <p:cNvGrpSpPr/>
            <p:nvPr/>
          </p:nvGrpSpPr>
          <p:grpSpPr bwMode="black">
            <a:xfrm>
              <a:off x="8132799" y="5790877"/>
              <a:ext cx="469369" cy="528146"/>
              <a:chOff x="1752600" y="4267200"/>
              <a:chExt cx="1157286" cy="1302545"/>
            </a:xfrm>
          </p:grpSpPr>
          <p:sp>
            <p:nvSpPr>
              <p:cNvPr id="67"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68"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84"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86"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94"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07"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12"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grpSp>
      </p:grpSp>
      <p:sp>
        <p:nvSpPr>
          <p:cNvPr id="12" name="Rectangle 11"/>
          <p:cNvSpPr/>
          <p:nvPr/>
        </p:nvSpPr>
        <p:spPr>
          <a:xfrm>
            <a:off x="4137637" y="4053259"/>
            <a:ext cx="6096000" cy="461665"/>
          </a:xfrm>
          <a:prstGeom prst="rect">
            <a:avLst/>
          </a:prstGeom>
        </p:spPr>
        <p:txBody>
          <a:bodyPr>
            <a:spAutoFit/>
          </a:bodyPr>
          <a:lstStyle/>
          <a:p>
            <a:pPr marL="457112" lvl="1" indent="0" algn="ctr">
              <a:buClr>
                <a:srgbClr val="FFFFFF"/>
              </a:buClr>
              <a:buNone/>
              <a:defRPr/>
            </a:pPr>
            <a:r>
              <a:rPr lang="en-US" sz="2400" dirty="0" smtClean="0">
                <a:latin typeface="Segoe UI Light" panose="020B0502040204020203" pitchFamily="34" charset="0"/>
                <a:cs typeface="Segoe UI Light" panose="020B0502040204020203" pitchFamily="34" charset="0"/>
              </a:rPr>
              <a:t>Mobile</a:t>
            </a:r>
            <a:endParaRPr lang="en-US" sz="2353" dirty="0">
              <a:latin typeface="Segoe UI Light" panose="020B0502040204020203" pitchFamily="34" charset="0"/>
              <a:cs typeface="Segoe UI Light" panose="020B0502040204020203" pitchFamily="34" charset="0"/>
            </a:endParaRPr>
          </a:p>
        </p:txBody>
      </p:sp>
      <p:sp>
        <p:nvSpPr>
          <p:cNvPr id="20" name="Rectangle 19"/>
          <p:cNvSpPr/>
          <p:nvPr/>
        </p:nvSpPr>
        <p:spPr>
          <a:xfrm>
            <a:off x="4158446" y="4086149"/>
            <a:ext cx="923651" cy="461665"/>
          </a:xfrm>
          <a:prstGeom prst="rect">
            <a:avLst/>
          </a:prstGeom>
        </p:spPr>
        <p:txBody>
          <a:bodyPr wrap="none">
            <a:spAutoFit/>
          </a:bodyPr>
          <a:lstStyle/>
          <a:p>
            <a:r>
              <a:rPr lang="en-US" sz="2400" dirty="0" smtClean="0">
                <a:latin typeface="Segoe UI Light" panose="020B0502040204020203" pitchFamily="34" charset="0"/>
                <a:cs typeface="Segoe UI Light" panose="020B0502040204020203" pitchFamily="34" charset="0"/>
              </a:rPr>
              <a:t>Social</a:t>
            </a:r>
            <a:endParaRPr lang="es-ES" dirty="0">
              <a:latin typeface="Segoe UI Light" panose="020B0502040204020203" pitchFamily="34" charset="0"/>
              <a:cs typeface="Segoe UI Light" panose="020B0502040204020203" pitchFamily="34" charset="0"/>
            </a:endParaRPr>
          </a:p>
        </p:txBody>
      </p:sp>
      <p:sp>
        <p:nvSpPr>
          <p:cNvPr id="21" name="Rectangle 20"/>
          <p:cNvSpPr/>
          <p:nvPr/>
        </p:nvSpPr>
        <p:spPr>
          <a:xfrm>
            <a:off x="8946643" y="4053259"/>
            <a:ext cx="2394182" cy="461665"/>
          </a:xfrm>
          <a:prstGeom prst="rect">
            <a:avLst/>
          </a:prstGeom>
        </p:spPr>
        <p:txBody>
          <a:bodyPr wrap="none">
            <a:spAutoFit/>
          </a:bodyPr>
          <a:lstStyle/>
          <a:p>
            <a:pPr marL="457112" lvl="1" indent="0" algn="ctr">
              <a:buClr>
                <a:srgbClr val="FFFFFF"/>
              </a:buClr>
              <a:buNone/>
              <a:defRPr/>
            </a:pPr>
            <a:r>
              <a:rPr lang="en-US" sz="2400" dirty="0">
                <a:latin typeface="Segoe UI Light" panose="020B0502040204020203" pitchFamily="34" charset="0"/>
                <a:cs typeface="Segoe UI Light" panose="020B0502040204020203" pitchFamily="34" charset="0"/>
              </a:rPr>
              <a:t>“Ready to go”</a:t>
            </a:r>
          </a:p>
        </p:txBody>
      </p:sp>
      <p:sp>
        <p:nvSpPr>
          <p:cNvPr id="82" name="Title 1"/>
          <p:cNvSpPr txBox="1">
            <a:spLocks/>
          </p:cNvSpPr>
          <p:nvPr/>
        </p:nvSpPr>
        <p:spPr>
          <a:xfrm>
            <a:off x="389176" y="289382"/>
            <a:ext cx="11137077" cy="9001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US" sz="4000" dirty="0" err="1"/>
              <a:t>NextGen</a:t>
            </a:r>
            <a:r>
              <a:rPr lang="en-US" sz="4000" dirty="0"/>
              <a:t> Portals: Meet the Family</a:t>
            </a:r>
          </a:p>
        </p:txBody>
      </p:sp>
    </p:spTree>
    <p:extLst>
      <p:ext uri="{BB962C8B-B14F-4D97-AF65-F5344CB8AC3E}">
        <p14:creationId xmlns:p14="http://schemas.microsoft.com/office/powerpoint/2010/main" val="272617045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smtClean="0"/>
              <a:t>Knowledge Management Strategy</a:t>
            </a:r>
            <a:endParaRPr lang="en-US" dirty="0"/>
          </a:p>
        </p:txBody>
      </p:sp>
      <p:sp>
        <p:nvSpPr>
          <p:cNvPr id="4" name="TextBox 3"/>
          <p:cNvSpPr txBox="1"/>
          <p:nvPr/>
        </p:nvSpPr>
        <p:spPr>
          <a:xfrm>
            <a:off x="1932277" y="5437004"/>
            <a:ext cx="1743860" cy="1018318"/>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Bottom-up</a:t>
            </a:r>
          </a:p>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(Usage)</a:t>
            </a:r>
          </a:p>
        </p:txBody>
      </p:sp>
      <p:sp>
        <p:nvSpPr>
          <p:cNvPr id="5" name="TextBox 4"/>
          <p:cNvSpPr txBox="1"/>
          <p:nvPr/>
        </p:nvSpPr>
        <p:spPr>
          <a:xfrm>
            <a:off x="8207252" y="5447285"/>
            <a:ext cx="1630689" cy="1018318"/>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Top-down</a:t>
            </a:r>
          </a:p>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(Value)</a:t>
            </a:r>
          </a:p>
        </p:txBody>
      </p:sp>
      <p:sp>
        <p:nvSpPr>
          <p:cNvPr id="6" name="Rectangle 5"/>
          <p:cNvSpPr/>
          <p:nvPr/>
        </p:nvSpPr>
        <p:spPr bwMode="auto">
          <a:xfrm>
            <a:off x="2213966" y="1710852"/>
            <a:ext cx="2407586" cy="3286891"/>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a:solidFill>
                  <a:srgbClr val="FFFFFF"/>
                </a:solidFill>
                <a:latin typeface="Segoe UI Light" panose="020B0502040204020203" pitchFamily="34" charset="0"/>
                <a:cs typeface="Segoe UI Light" panose="020B0502040204020203" pitchFamily="34" charset="0"/>
              </a:rPr>
              <a:t>Boards</a:t>
            </a:r>
            <a:br>
              <a:rPr lang="en-US" sz="3529" dirty="0">
                <a:solidFill>
                  <a:srgbClr val="FFFFFF"/>
                </a:solidFill>
                <a:latin typeface="Segoe UI Light" panose="020B0502040204020203" pitchFamily="34" charset="0"/>
                <a:cs typeface="Segoe UI Light" panose="020B0502040204020203" pitchFamily="34" charset="0"/>
              </a:rPr>
            </a:br>
            <a:r>
              <a:rPr lang="en-US" sz="3529" dirty="0">
                <a:solidFill>
                  <a:srgbClr val="FFFFFF"/>
                </a:solidFill>
                <a:latin typeface="Segoe UI Light" panose="020B0502040204020203" pitchFamily="34" charset="0"/>
                <a:cs typeface="Segoe UI Light" panose="020B0502040204020203" pitchFamily="34" charset="0"/>
              </a:rPr>
              <a:t/>
            </a:r>
            <a:br>
              <a:rPr lang="en-US" sz="3529" dirty="0">
                <a:solidFill>
                  <a:srgbClr val="FFFFFF"/>
                </a:solidFill>
                <a:latin typeface="Segoe UI Light" panose="020B0502040204020203" pitchFamily="34" charset="0"/>
                <a:cs typeface="Segoe UI Light" panose="020B0502040204020203" pitchFamily="34" charset="0"/>
              </a:rPr>
            </a:br>
            <a:endParaRPr lang="en-US" sz="3529" dirty="0">
              <a:solidFill>
                <a:srgbClr val="FFFFFF"/>
              </a:soli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2353" dirty="0">
                <a:solidFill>
                  <a:srgbClr val="FFFFFF"/>
                </a:solidFill>
                <a:latin typeface="Segoe UI Light" panose="020B0502040204020203" pitchFamily="34" charset="0"/>
                <a:cs typeface="Segoe UI Light" panose="020B0502040204020203" pitchFamily="34" charset="0"/>
              </a:rPr>
              <a:t>lightweight collection and sharing</a:t>
            </a:r>
          </a:p>
        </p:txBody>
      </p:sp>
      <p:sp>
        <p:nvSpPr>
          <p:cNvPr id="7" name="Rectangle 6"/>
          <p:cNvSpPr/>
          <p:nvPr/>
        </p:nvSpPr>
        <p:spPr bwMode="auto">
          <a:xfrm>
            <a:off x="4621553" y="1710852"/>
            <a:ext cx="2315764" cy="3286891"/>
          </a:xfrm>
          <a:prstGeom prst="rect">
            <a:avLst/>
          </a:prstGeom>
          <a:solidFill>
            <a:srgbClr val="00509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Microsites</a:t>
            </a:r>
            <a:b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organized, contextualized information</a:t>
            </a:r>
            <a:endParaRPr lang="en-US" sz="1372"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 name="Rectangle 7"/>
          <p:cNvSpPr/>
          <p:nvPr/>
        </p:nvSpPr>
        <p:spPr bwMode="auto">
          <a:xfrm>
            <a:off x="6937316" y="1710852"/>
            <a:ext cx="2539870" cy="3286891"/>
          </a:xfrm>
          <a:prstGeom prst="rect">
            <a:avLst/>
          </a:prstGeom>
          <a:solidFill>
            <a:srgbClr val="00188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Codename</a:t>
            </a:r>
          </a:p>
          <a:p>
            <a:pPr algn="ctr" defTabSz="914102" fontAlgn="base">
              <a:spcBef>
                <a:spcPct val="0"/>
              </a:spcBef>
              <a:spcAft>
                <a:spcPct val="0"/>
              </a:spcAft>
            </a:pPr>
            <a:r>
              <a:rPr lang="en-US" sz="3529" dirty="0" err="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Infopedia</a:t>
            </a: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personalized knowledge gateway</a:t>
            </a:r>
          </a:p>
        </p:txBody>
      </p:sp>
      <p:sp>
        <p:nvSpPr>
          <p:cNvPr id="3" name="Right Arrow 2"/>
          <p:cNvSpPr/>
          <p:nvPr/>
        </p:nvSpPr>
        <p:spPr bwMode="auto">
          <a:xfrm>
            <a:off x="2213966" y="4863259"/>
            <a:ext cx="8264197" cy="448212"/>
          </a:xfrm>
          <a:prstGeom prst="rightArrow">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170343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09252" y="0"/>
            <a:ext cx="6082748" cy="6858000"/>
          </a:xfrm>
          <a:prstGeom prst="rect">
            <a:avLst/>
          </a:prstGeom>
          <a:solidFill>
            <a:srgbClr val="E9E9E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8" name="Picture 4" descr="50f75aa6b782e45e9549a3085a7e3cd3a4316552_expanded_medium.jpg (725×408)"/>
          <p:cNvPicPr>
            <a:picLocks noChangeAspect="1" noChangeArrowheads="1"/>
          </p:cNvPicPr>
          <p:nvPr/>
        </p:nvPicPr>
        <p:blipFill rotWithShape="1">
          <a:blip r:embed="rId2">
            <a:extLst>
              <a:ext uri="{28A0092B-C50C-407E-A947-70E740481C1C}">
                <a14:useLocalDpi xmlns:a14="http://schemas.microsoft.com/office/drawing/2010/main" val="0"/>
              </a:ext>
            </a:extLst>
          </a:blip>
          <a:srcRect l="18112"/>
          <a:stretch/>
        </p:blipFill>
        <p:spPr bwMode="auto">
          <a:xfrm>
            <a:off x="6109252" y="579177"/>
            <a:ext cx="8246316" cy="5667076"/>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a:xfrm>
            <a:off x="385750" y="856917"/>
            <a:ext cx="5306711" cy="5389336"/>
          </a:xfrm>
        </p:spPr>
        <p:txBody>
          <a:bodyPr/>
          <a:lstStyle/>
          <a:p>
            <a:r>
              <a:rPr lang="es-ES" dirty="0" err="1" smtClean="0"/>
              <a:t>Boards</a:t>
            </a:r>
            <a:endParaRPr lang="es-ES" dirty="0"/>
          </a:p>
        </p:txBody>
      </p:sp>
    </p:spTree>
    <p:extLst>
      <p:ext uri="{BB962C8B-B14F-4D97-AF65-F5344CB8AC3E}">
        <p14:creationId xmlns:p14="http://schemas.microsoft.com/office/powerpoint/2010/main" val="2001120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wp7connect.com/wp-content/uploads/2013/06/MS_flipbo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9074"/>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47057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2875"/>
            <a:ext cx="5676900" cy="835025"/>
          </a:xfrm>
        </p:spPr>
        <p:txBody>
          <a:bodyPr>
            <a:normAutofit fontScale="90000"/>
          </a:bodyPr>
          <a:lstStyle/>
          <a:p>
            <a:r>
              <a:rPr lang="en-US" sz="4705" dirty="0"/>
              <a:t>Collecting with Boards</a:t>
            </a:r>
          </a:p>
        </p:txBody>
      </p:sp>
      <p:pic>
        <p:nvPicPr>
          <p:cNvPr id="6" name="Picture Placeholder 5"/>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19114" r="19114"/>
          <a:stretch>
            <a:fillRect/>
          </a:stretch>
        </p:blipFill>
        <p:spPr>
          <a:xfrm>
            <a:off x="6097588" y="0"/>
            <a:ext cx="6094412" cy="6856413"/>
          </a:xfrm>
        </p:spPr>
      </p:pic>
      <p:sp>
        <p:nvSpPr>
          <p:cNvPr id="3" name="Text Placeholder 2"/>
          <p:cNvSpPr>
            <a:spLocks noGrp="1"/>
          </p:cNvSpPr>
          <p:nvPr>
            <p:ph type="body" sz="quarter" idx="4294967295"/>
          </p:nvPr>
        </p:nvSpPr>
        <p:spPr>
          <a:xfrm>
            <a:off x="0" y="1190625"/>
            <a:ext cx="6606862" cy="5281613"/>
          </a:xfrm>
        </p:spPr>
        <p:txBody>
          <a:bodyPr/>
          <a:lstStyle/>
          <a:p>
            <a:pPr marL="0" indent="0">
              <a:buNone/>
            </a:pPr>
            <a:r>
              <a:rPr lang="en-US" sz="2745" dirty="0">
                <a:latin typeface="Segoe UI Light" panose="020B0502040204020203" pitchFamily="34" charset="0"/>
                <a:cs typeface="Segoe UI Light" panose="020B0502040204020203" pitchFamily="34" charset="0"/>
              </a:rPr>
              <a:t>Problem: Information gets fragmented and scattered</a:t>
            </a:r>
            <a:br>
              <a:rPr lang="en-US" sz="2745" dirty="0">
                <a:latin typeface="Segoe UI Light" panose="020B0502040204020203" pitchFamily="34" charset="0"/>
                <a:cs typeface="Segoe UI Light" panose="020B0502040204020203" pitchFamily="34" charset="0"/>
              </a:rPr>
            </a:br>
            <a:endParaRPr lang="en-US" sz="2745" dirty="0">
              <a:latin typeface="Segoe UI Light" panose="020B0502040204020203" pitchFamily="34" charset="0"/>
              <a:cs typeface="Segoe UI Light" panose="020B0502040204020203" pitchFamily="34" charset="0"/>
            </a:endParaRPr>
          </a:p>
          <a:p>
            <a:pPr marL="0" indent="0">
              <a:buNone/>
            </a:pPr>
            <a:r>
              <a:rPr lang="en-US" sz="2745" dirty="0">
                <a:latin typeface="Segoe UI Light" panose="020B0502040204020203" pitchFamily="34" charset="0"/>
                <a:cs typeface="Segoe UI Light" panose="020B0502040204020203" pitchFamily="34" charset="0"/>
              </a:rPr>
              <a:t>Boards are an easy way to collect and share fresh content</a:t>
            </a:r>
            <a:br>
              <a:rPr lang="en-US" sz="2745" dirty="0">
                <a:latin typeface="Segoe UI Light" panose="020B0502040204020203" pitchFamily="34" charset="0"/>
                <a:cs typeface="Segoe UI Light" panose="020B0502040204020203" pitchFamily="34" charset="0"/>
              </a:rPr>
            </a:br>
            <a:endParaRPr lang="en-US" sz="2745" dirty="0">
              <a:latin typeface="Segoe UI Light" panose="020B0502040204020203" pitchFamily="34" charset="0"/>
              <a:cs typeface="Segoe UI Light" panose="020B0502040204020203" pitchFamily="34" charset="0"/>
            </a:endParaRPr>
          </a:p>
          <a:p>
            <a:pPr marL="0" indent="0">
              <a:buNone/>
            </a:pPr>
            <a:r>
              <a:rPr lang="en-US" sz="2745" dirty="0">
                <a:latin typeface="Segoe UI Light" panose="020B0502040204020203" pitchFamily="34" charset="0"/>
                <a:cs typeface="Segoe UI Light" panose="020B0502040204020203" pitchFamily="34" charset="0"/>
              </a:rPr>
              <a:t>Collaborative: anyone can contribute and mail links</a:t>
            </a:r>
            <a:br>
              <a:rPr lang="en-US" sz="2745" dirty="0">
                <a:latin typeface="Segoe UI Light" panose="020B0502040204020203" pitchFamily="34" charset="0"/>
                <a:cs typeface="Segoe UI Light" panose="020B0502040204020203" pitchFamily="34" charset="0"/>
              </a:rPr>
            </a:br>
            <a:endParaRPr lang="en-US" sz="2745" dirty="0">
              <a:latin typeface="Segoe UI Light" panose="020B0502040204020203" pitchFamily="34" charset="0"/>
              <a:cs typeface="Segoe UI Light" panose="020B0502040204020203" pitchFamily="34" charset="0"/>
            </a:endParaRPr>
          </a:p>
          <a:p>
            <a:pPr marL="0" indent="0">
              <a:buNone/>
            </a:pPr>
            <a:r>
              <a:rPr lang="en-US" sz="2745" dirty="0">
                <a:latin typeface="Segoe UI Light" panose="020B0502040204020203" pitchFamily="34" charset="0"/>
                <a:cs typeface="Segoe UI Light" panose="020B0502040204020203" pitchFamily="34" charset="0"/>
              </a:rPr>
              <a:t>“add to board” is integrated into Delve</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084924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Boards demo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6536" y="6355647"/>
            <a:ext cx="1476119" cy="511325"/>
          </a:xfrm>
          <a:prstGeom prst="rect">
            <a:avLst/>
          </a:prstGeom>
        </p:spPr>
      </p:pic>
    </p:spTree>
    <p:extLst>
      <p:ext uri="{BB962C8B-B14F-4D97-AF65-F5344CB8AC3E}">
        <p14:creationId xmlns:p14="http://schemas.microsoft.com/office/powerpoint/2010/main" val="2875704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884" t="7816" r="6498" b="2996"/>
          <a:stretch/>
        </p:blipFill>
        <p:spPr>
          <a:xfrm>
            <a:off x="717451" y="814428"/>
            <a:ext cx="10682396" cy="5527953"/>
          </a:xfrm>
          <a:prstGeom prst="rect">
            <a:avLst/>
          </a:prstGeom>
        </p:spPr>
      </p:pic>
      <p:sp>
        <p:nvSpPr>
          <p:cNvPr id="3"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5"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78618127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884" t="3490" r="7111"/>
          <a:stretch/>
        </p:blipFill>
        <p:spPr>
          <a:xfrm>
            <a:off x="717451" y="216811"/>
            <a:ext cx="10607694" cy="5981700"/>
          </a:xfrm>
          <a:prstGeom prst="rect">
            <a:avLst/>
          </a:prstGeom>
        </p:spPr>
      </p:pic>
      <p:sp>
        <p:nvSpPr>
          <p:cNvPr id="3"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6"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39124309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885" t="7816" r="6496" b="2996"/>
          <a:stretch/>
        </p:blipFill>
        <p:spPr>
          <a:xfrm>
            <a:off x="678028" y="824947"/>
            <a:ext cx="10682396" cy="5527953"/>
          </a:xfrm>
          <a:prstGeom prst="rect">
            <a:avLst/>
          </a:prstGeom>
        </p:spPr>
      </p:pic>
      <p:sp>
        <p:nvSpPr>
          <p:cNvPr id="3"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5"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5045799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GB" sz="4800" dirty="0"/>
              <a:t>So what exactly is an Office Graph, and who is Delve?</a:t>
            </a:r>
            <a:endParaRPr lang="es-ES" sz="4800" dirty="0"/>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835" r="24835"/>
          <a:stretch>
            <a:fillRect/>
          </a:stretch>
        </p:blipFill>
        <p:spPr/>
      </p:pic>
    </p:spTree>
    <p:extLst>
      <p:ext uri="{BB962C8B-B14F-4D97-AF65-F5344CB8AC3E}">
        <p14:creationId xmlns:p14="http://schemas.microsoft.com/office/powerpoint/2010/main" val="30299248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536576" y="288925"/>
            <a:ext cx="10452850" cy="900113"/>
          </a:xfrm>
        </p:spPr>
        <p:txBody>
          <a:bodyPr/>
          <a:lstStyle/>
          <a:p>
            <a:r>
              <a:rPr lang="en-US" sz="4313" dirty="0">
                <a:solidFill>
                  <a:schemeClr val="tx1"/>
                </a:solidFill>
              </a:rPr>
              <a:t>Today at work we use many different tools…</a:t>
            </a:r>
          </a:p>
        </p:txBody>
      </p:sp>
      <p:sp>
        <p:nvSpPr>
          <p:cNvPr id="205" name="TextBox 204"/>
          <p:cNvSpPr txBox="1"/>
          <p:nvPr/>
        </p:nvSpPr>
        <p:spPr>
          <a:xfrm>
            <a:off x="695401" y="1474186"/>
            <a:ext cx="2456545" cy="362072"/>
          </a:xfrm>
          <a:prstGeom prst="rect">
            <a:avLst/>
          </a:prstGeom>
          <a:noFill/>
        </p:spPr>
        <p:txBody>
          <a:bodyPr wrap="square" rtlCol="0">
            <a:spAutoFit/>
          </a:bodyPr>
          <a:lstStyle/>
          <a:p>
            <a:pPr algn="ctr"/>
            <a:r>
              <a:rPr lang="en-US" sz="1765" b="1" dirty="0">
                <a:latin typeface="Segoe UI Light" panose="020B0502040204020203" pitchFamily="34" charset="0"/>
                <a:cs typeface="Segoe UI Light" panose="020B0502040204020203" pitchFamily="34" charset="0"/>
              </a:rPr>
              <a:t>MAIL</a:t>
            </a:r>
            <a:endParaRPr lang="en-US" sz="1176" b="1" dirty="0">
              <a:latin typeface="Segoe UI Light" panose="020B0502040204020203" pitchFamily="34" charset="0"/>
              <a:cs typeface="Segoe UI Light" panose="020B0502040204020203" pitchFamily="34" charset="0"/>
            </a:endParaRPr>
          </a:p>
        </p:txBody>
      </p:sp>
      <p:sp>
        <p:nvSpPr>
          <p:cNvPr id="206" name="TextBox 205"/>
          <p:cNvSpPr txBox="1"/>
          <p:nvPr/>
        </p:nvSpPr>
        <p:spPr>
          <a:xfrm>
            <a:off x="4549962" y="1500619"/>
            <a:ext cx="2456545" cy="362072"/>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r>
              <a:rPr lang="en-US" sz="1765" dirty="0">
                <a:latin typeface="Segoe UI Light" panose="020B0502040204020203" pitchFamily="34" charset="0"/>
                <a:cs typeface="Segoe UI Light" panose="020B0502040204020203" pitchFamily="34" charset="0"/>
              </a:rPr>
              <a:t>FILES</a:t>
            </a:r>
          </a:p>
        </p:txBody>
      </p:sp>
      <p:sp>
        <p:nvSpPr>
          <p:cNvPr id="207" name="TextBox 206"/>
          <p:cNvSpPr txBox="1"/>
          <p:nvPr/>
        </p:nvSpPr>
        <p:spPr>
          <a:xfrm>
            <a:off x="619154" y="4179804"/>
            <a:ext cx="2456545" cy="362072"/>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r>
              <a:rPr lang="en-US" sz="1765" dirty="0">
                <a:latin typeface="Segoe UI Light" panose="020B0502040204020203" pitchFamily="34" charset="0"/>
                <a:cs typeface="Segoe UI Light" panose="020B0502040204020203" pitchFamily="34" charset="0"/>
              </a:rPr>
              <a:t>CALENDAR</a:t>
            </a:r>
          </a:p>
        </p:txBody>
      </p:sp>
      <p:sp>
        <p:nvSpPr>
          <p:cNvPr id="208" name="TextBox 207"/>
          <p:cNvSpPr txBox="1"/>
          <p:nvPr/>
        </p:nvSpPr>
        <p:spPr>
          <a:xfrm>
            <a:off x="4489057" y="4177550"/>
            <a:ext cx="2456545" cy="362072"/>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r>
              <a:rPr lang="en-US" sz="1765" dirty="0">
                <a:latin typeface="Segoe UI Light" panose="020B0502040204020203" pitchFamily="34" charset="0"/>
                <a:cs typeface="Segoe UI Light" panose="020B0502040204020203" pitchFamily="34" charset="0"/>
              </a:rPr>
              <a:t>Yammer</a:t>
            </a:r>
          </a:p>
        </p:txBody>
      </p:sp>
      <p:pic>
        <p:nvPicPr>
          <p:cNvPr id="209" name="Picture 208" title="Example of group members"/>
          <p:cNvPicPr/>
          <p:nvPr/>
        </p:nvPicPr>
        <p:blipFill>
          <a:blip r:embed="rId3"/>
          <a:stretch>
            <a:fillRect/>
          </a:stretch>
        </p:blipFill>
        <p:spPr>
          <a:xfrm>
            <a:off x="4356097" y="4739967"/>
            <a:ext cx="3041413" cy="1748629"/>
          </a:xfrm>
          <a:prstGeom prst="rect">
            <a:avLst/>
          </a:prstGeom>
          <a:ln>
            <a:solidFill>
              <a:srgbClr val="E7E6E6">
                <a:lumMod val="75000"/>
              </a:srgbClr>
            </a:solidFill>
          </a:ln>
        </p:spPr>
      </p:pic>
      <p:grpSp>
        <p:nvGrpSpPr>
          <p:cNvPr id="2" name="Group 1"/>
          <p:cNvGrpSpPr/>
          <p:nvPr/>
        </p:nvGrpSpPr>
        <p:grpSpPr>
          <a:xfrm>
            <a:off x="194537" y="1841017"/>
            <a:ext cx="3458275" cy="2208977"/>
            <a:chOff x="198437" y="1877436"/>
            <a:chExt cx="3527621" cy="2253272"/>
          </a:xfrm>
        </p:grpSpPr>
        <p:grpSp>
          <p:nvGrpSpPr>
            <p:cNvPr id="165" name="Group 16"/>
            <p:cNvGrpSpPr/>
            <p:nvPr/>
          </p:nvGrpSpPr>
          <p:grpSpPr>
            <a:xfrm>
              <a:off x="198437" y="1877436"/>
              <a:ext cx="3527621" cy="2253272"/>
              <a:chOff x="3271201" y="702413"/>
              <a:chExt cx="8793799" cy="5617048"/>
            </a:xfrm>
          </p:grpSpPr>
          <p:sp>
            <p:nvSpPr>
              <p:cNvPr id="166"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167"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173"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74"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168" name="Group 43"/>
              <p:cNvGrpSpPr/>
              <p:nvPr/>
            </p:nvGrpSpPr>
            <p:grpSpPr>
              <a:xfrm>
                <a:off x="7551103" y="5837854"/>
                <a:ext cx="233995" cy="234663"/>
                <a:chOff x="8212007" y="5789129"/>
                <a:chExt cx="449392" cy="450674"/>
              </a:xfrm>
              <a:solidFill>
                <a:srgbClr val="E7E6E6"/>
              </a:solidFill>
            </p:grpSpPr>
            <p:sp>
              <p:nvSpPr>
                <p:cNvPr id="169"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70"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71"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72"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10" name="Picture 209"/>
            <p:cNvPicPr>
              <a:picLocks noChangeAspect="1"/>
            </p:cNvPicPr>
            <p:nvPr/>
          </p:nvPicPr>
          <p:blipFill>
            <a:blip r:embed="rId4"/>
            <a:stretch>
              <a:fillRect/>
            </a:stretch>
          </p:blipFill>
          <p:spPr>
            <a:xfrm>
              <a:off x="377523" y="2007480"/>
              <a:ext cx="3172610" cy="1887678"/>
            </a:xfrm>
            <a:prstGeom prst="rect">
              <a:avLst/>
            </a:prstGeom>
          </p:spPr>
        </p:pic>
      </p:grpSp>
      <p:grpSp>
        <p:nvGrpSpPr>
          <p:cNvPr id="3" name="Group 2"/>
          <p:cNvGrpSpPr/>
          <p:nvPr/>
        </p:nvGrpSpPr>
        <p:grpSpPr>
          <a:xfrm>
            <a:off x="4063321" y="1841017"/>
            <a:ext cx="3458275" cy="2208977"/>
            <a:chOff x="4144798" y="1877436"/>
            <a:chExt cx="3527621" cy="2253272"/>
          </a:xfrm>
        </p:grpSpPr>
        <p:grpSp>
          <p:nvGrpSpPr>
            <p:cNvPr id="185" name="Group 16"/>
            <p:cNvGrpSpPr/>
            <p:nvPr/>
          </p:nvGrpSpPr>
          <p:grpSpPr>
            <a:xfrm>
              <a:off x="4144798" y="1877436"/>
              <a:ext cx="3527621" cy="2253272"/>
              <a:chOff x="3271201" y="702413"/>
              <a:chExt cx="8793799" cy="5617048"/>
            </a:xfrm>
          </p:grpSpPr>
          <p:sp>
            <p:nvSpPr>
              <p:cNvPr id="186"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187"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193"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94"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188" name="Group 43"/>
              <p:cNvGrpSpPr/>
              <p:nvPr/>
            </p:nvGrpSpPr>
            <p:grpSpPr>
              <a:xfrm>
                <a:off x="7551103" y="5837854"/>
                <a:ext cx="233995" cy="234663"/>
                <a:chOff x="8212007" y="5789129"/>
                <a:chExt cx="449392" cy="450674"/>
              </a:xfrm>
              <a:solidFill>
                <a:srgbClr val="E7E6E6"/>
              </a:solidFill>
            </p:grpSpPr>
            <p:sp>
              <p:nvSpPr>
                <p:cNvPr id="189"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90"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91"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92"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11" name="Picture 210"/>
            <p:cNvPicPr>
              <a:picLocks noChangeAspect="1"/>
            </p:cNvPicPr>
            <p:nvPr/>
          </p:nvPicPr>
          <p:blipFill>
            <a:blip r:embed="rId5"/>
            <a:stretch>
              <a:fillRect/>
            </a:stretch>
          </p:blipFill>
          <p:spPr>
            <a:xfrm>
              <a:off x="4329332" y="2080022"/>
              <a:ext cx="3154284" cy="1846324"/>
            </a:xfrm>
            <a:prstGeom prst="rect">
              <a:avLst/>
            </a:prstGeom>
          </p:spPr>
        </p:pic>
      </p:grpSp>
      <p:grpSp>
        <p:nvGrpSpPr>
          <p:cNvPr id="5" name="Group 4"/>
          <p:cNvGrpSpPr/>
          <p:nvPr/>
        </p:nvGrpSpPr>
        <p:grpSpPr>
          <a:xfrm>
            <a:off x="259337" y="4517180"/>
            <a:ext cx="3458275" cy="2208977"/>
            <a:chOff x="264536" y="4607262"/>
            <a:chExt cx="3527621" cy="2253272"/>
          </a:xfrm>
        </p:grpSpPr>
        <p:grpSp>
          <p:nvGrpSpPr>
            <p:cNvPr id="175" name="Group 16"/>
            <p:cNvGrpSpPr/>
            <p:nvPr/>
          </p:nvGrpSpPr>
          <p:grpSpPr>
            <a:xfrm>
              <a:off x="264536" y="4607262"/>
              <a:ext cx="3527621" cy="2253272"/>
              <a:chOff x="3271201" y="702413"/>
              <a:chExt cx="8793799" cy="5617048"/>
            </a:xfrm>
          </p:grpSpPr>
          <p:sp>
            <p:nvSpPr>
              <p:cNvPr id="176"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177"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183"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84"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178" name="Group 43"/>
              <p:cNvGrpSpPr/>
              <p:nvPr/>
            </p:nvGrpSpPr>
            <p:grpSpPr>
              <a:xfrm>
                <a:off x="7551103" y="5837854"/>
                <a:ext cx="233995" cy="234663"/>
                <a:chOff x="8212007" y="5789129"/>
                <a:chExt cx="449392" cy="450674"/>
              </a:xfrm>
              <a:solidFill>
                <a:srgbClr val="E7E6E6"/>
              </a:solidFill>
            </p:grpSpPr>
            <p:sp>
              <p:nvSpPr>
                <p:cNvPr id="179"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80"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81"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82"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12" name="Picture 211"/>
            <p:cNvPicPr>
              <a:picLocks noChangeAspect="1"/>
            </p:cNvPicPr>
            <p:nvPr/>
          </p:nvPicPr>
          <p:blipFill>
            <a:blip r:embed="rId6"/>
            <a:stretch>
              <a:fillRect/>
            </a:stretch>
          </p:blipFill>
          <p:spPr>
            <a:xfrm>
              <a:off x="365203" y="4755110"/>
              <a:ext cx="3232419" cy="1905035"/>
            </a:xfrm>
            <a:prstGeom prst="rect">
              <a:avLst/>
            </a:prstGeom>
          </p:spPr>
        </p:pic>
      </p:grpSp>
      <p:grpSp>
        <p:nvGrpSpPr>
          <p:cNvPr id="7" name="Group 6"/>
          <p:cNvGrpSpPr/>
          <p:nvPr/>
        </p:nvGrpSpPr>
        <p:grpSpPr>
          <a:xfrm>
            <a:off x="4128121" y="4517180"/>
            <a:ext cx="3458275" cy="2208977"/>
            <a:chOff x="4210897" y="4607262"/>
            <a:chExt cx="3527621" cy="2253272"/>
          </a:xfrm>
        </p:grpSpPr>
        <p:grpSp>
          <p:nvGrpSpPr>
            <p:cNvPr id="195" name="Group 16"/>
            <p:cNvGrpSpPr/>
            <p:nvPr/>
          </p:nvGrpSpPr>
          <p:grpSpPr>
            <a:xfrm>
              <a:off x="4210897" y="4607262"/>
              <a:ext cx="3527621" cy="2253272"/>
              <a:chOff x="3271201" y="702413"/>
              <a:chExt cx="8793799" cy="5617048"/>
            </a:xfrm>
          </p:grpSpPr>
          <p:sp>
            <p:nvSpPr>
              <p:cNvPr id="196"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197"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203"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04"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198" name="Group 43"/>
              <p:cNvGrpSpPr/>
              <p:nvPr/>
            </p:nvGrpSpPr>
            <p:grpSpPr>
              <a:xfrm>
                <a:off x="7551103" y="5837854"/>
                <a:ext cx="233995" cy="234663"/>
                <a:chOff x="8212007" y="5789129"/>
                <a:chExt cx="449392" cy="450674"/>
              </a:xfrm>
              <a:solidFill>
                <a:srgbClr val="E7E6E6"/>
              </a:solidFill>
            </p:grpSpPr>
            <p:sp>
              <p:nvSpPr>
                <p:cNvPr id="199"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00"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01"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02"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13" name="Picture 212"/>
            <p:cNvPicPr>
              <a:picLocks noChangeAspect="1"/>
            </p:cNvPicPr>
            <p:nvPr/>
          </p:nvPicPr>
          <p:blipFill>
            <a:blip r:embed="rId7"/>
            <a:stretch>
              <a:fillRect/>
            </a:stretch>
          </p:blipFill>
          <p:spPr>
            <a:xfrm>
              <a:off x="4355311" y="4721978"/>
              <a:ext cx="3190534" cy="1896231"/>
            </a:xfrm>
            <a:prstGeom prst="rect">
              <a:avLst/>
            </a:prstGeom>
          </p:spPr>
        </p:pic>
      </p:grpSp>
      <p:grpSp>
        <p:nvGrpSpPr>
          <p:cNvPr id="4" name="Group 3"/>
          <p:cNvGrpSpPr/>
          <p:nvPr/>
        </p:nvGrpSpPr>
        <p:grpSpPr>
          <a:xfrm>
            <a:off x="7830824" y="1834717"/>
            <a:ext cx="3458275" cy="2208977"/>
            <a:chOff x="7987847" y="1871010"/>
            <a:chExt cx="3527621" cy="2253272"/>
          </a:xfrm>
        </p:grpSpPr>
        <p:grpSp>
          <p:nvGrpSpPr>
            <p:cNvPr id="214" name="Group 16"/>
            <p:cNvGrpSpPr/>
            <p:nvPr/>
          </p:nvGrpSpPr>
          <p:grpSpPr>
            <a:xfrm>
              <a:off x="7987847" y="1871010"/>
              <a:ext cx="3527621" cy="2253272"/>
              <a:chOff x="3271201" y="702413"/>
              <a:chExt cx="8793799" cy="5617048"/>
            </a:xfrm>
          </p:grpSpPr>
          <p:sp>
            <p:nvSpPr>
              <p:cNvPr id="215"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216"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222"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23"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217" name="Group 43"/>
              <p:cNvGrpSpPr/>
              <p:nvPr/>
            </p:nvGrpSpPr>
            <p:grpSpPr>
              <a:xfrm>
                <a:off x="7551103" y="5837854"/>
                <a:ext cx="233995" cy="234663"/>
                <a:chOff x="8212007" y="5789129"/>
                <a:chExt cx="449392" cy="450674"/>
              </a:xfrm>
              <a:solidFill>
                <a:srgbClr val="E7E6E6"/>
              </a:solidFill>
            </p:grpSpPr>
            <p:sp>
              <p:nvSpPr>
                <p:cNvPr id="218"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19"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20"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21"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24" name="Picture 223"/>
            <p:cNvPicPr>
              <a:picLocks noChangeAspect="1"/>
            </p:cNvPicPr>
            <p:nvPr/>
          </p:nvPicPr>
          <p:blipFill>
            <a:blip r:embed="rId8"/>
            <a:stretch>
              <a:fillRect/>
            </a:stretch>
          </p:blipFill>
          <p:spPr>
            <a:xfrm>
              <a:off x="8129930" y="1977877"/>
              <a:ext cx="3216735" cy="1895890"/>
            </a:xfrm>
            <a:prstGeom prst="rect">
              <a:avLst/>
            </a:prstGeom>
          </p:spPr>
        </p:pic>
      </p:grpSp>
      <p:sp>
        <p:nvSpPr>
          <p:cNvPr id="235" name="TextBox 234"/>
          <p:cNvSpPr txBox="1"/>
          <p:nvPr/>
        </p:nvSpPr>
        <p:spPr>
          <a:xfrm>
            <a:off x="8191760" y="4155657"/>
            <a:ext cx="2456545" cy="362072"/>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r>
              <a:rPr lang="en-US" sz="1765" dirty="0">
                <a:latin typeface="Segoe UI Light" panose="020B0502040204020203" pitchFamily="34" charset="0"/>
                <a:cs typeface="Segoe UI Light" panose="020B0502040204020203" pitchFamily="34" charset="0"/>
              </a:rPr>
              <a:t>SKYPE</a:t>
            </a:r>
          </a:p>
        </p:txBody>
      </p:sp>
      <p:grpSp>
        <p:nvGrpSpPr>
          <p:cNvPr id="8" name="Group 7"/>
          <p:cNvGrpSpPr/>
          <p:nvPr/>
        </p:nvGrpSpPr>
        <p:grpSpPr>
          <a:xfrm>
            <a:off x="7830824" y="4495287"/>
            <a:ext cx="3458275" cy="2208977"/>
            <a:chOff x="7987847" y="4584930"/>
            <a:chExt cx="3527621" cy="2253272"/>
          </a:xfrm>
        </p:grpSpPr>
        <p:grpSp>
          <p:nvGrpSpPr>
            <p:cNvPr id="225" name="Group 16"/>
            <p:cNvGrpSpPr/>
            <p:nvPr/>
          </p:nvGrpSpPr>
          <p:grpSpPr>
            <a:xfrm>
              <a:off x="7987847" y="4584930"/>
              <a:ext cx="3527621" cy="2253272"/>
              <a:chOff x="3271201" y="702413"/>
              <a:chExt cx="8793799" cy="5617048"/>
            </a:xfrm>
          </p:grpSpPr>
          <p:sp>
            <p:nvSpPr>
              <p:cNvPr id="226"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227"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233"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34"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228" name="Group 43"/>
              <p:cNvGrpSpPr/>
              <p:nvPr/>
            </p:nvGrpSpPr>
            <p:grpSpPr>
              <a:xfrm>
                <a:off x="7551103" y="5837854"/>
                <a:ext cx="233995" cy="234663"/>
                <a:chOff x="8212007" y="5789129"/>
                <a:chExt cx="449392" cy="450674"/>
              </a:xfrm>
              <a:solidFill>
                <a:srgbClr val="E7E6E6"/>
              </a:solidFill>
            </p:grpSpPr>
            <p:sp>
              <p:nvSpPr>
                <p:cNvPr id="229"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30"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31"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32"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36" name="Picture 2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8567" y="4744012"/>
              <a:ext cx="3189407" cy="1851865"/>
            </a:xfrm>
            <a:prstGeom prst="rect">
              <a:avLst/>
            </a:prstGeom>
          </p:spPr>
        </p:pic>
      </p:grpSp>
      <p:sp>
        <p:nvSpPr>
          <p:cNvPr id="237" name="TextBox 236"/>
          <p:cNvSpPr txBox="1"/>
          <p:nvPr/>
        </p:nvSpPr>
        <p:spPr>
          <a:xfrm>
            <a:off x="8191760" y="1498904"/>
            <a:ext cx="2456545" cy="362072"/>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r>
              <a:rPr lang="en-US" sz="1765" dirty="0">
                <a:latin typeface="Segoe UI Light" panose="020B0502040204020203" pitchFamily="34" charset="0"/>
                <a:cs typeface="Segoe UI Light" panose="020B0502040204020203" pitchFamily="34" charset="0"/>
              </a:rPr>
              <a:t>ONENOTE</a:t>
            </a:r>
          </a:p>
        </p:txBody>
      </p:sp>
      <p:sp>
        <p:nvSpPr>
          <p:cNvPr id="238" name="TextBox 237"/>
          <p:cNvSpPr txBox="1"/>
          <p:nvPr/>
        </p:nvSpPr>
        <p:spPr>
          <a:xfrm>
            <a:off x="11350639" y="3666216"/>
            <a:ext cx="792154" cy="941386"/>
          </a:xfrm>
          <a:prstGeom prst="rect">
            <a:avLst/>
          </a:prstGeom>
          <a:noFill/>
        </p:spPr>
        <p:txBody>
          <a:bodyPr wrap="square" lIns="179285" tIns="143428" rIns="179285" bIns="143428" rtlCol="0" anchor="ctr">
            <a:spAutoFit/>
          </a:bodyPr>
          <a:lstStyle/>
          <a:p>
            <a:pPr defTabSz="914367">
              <a:lnSpc>
                <a:spcPct val="90000"/>
              </a:lnSpc>
              <a:spcAft>
                <a:spcPts val="588"/>
              </a:spcAft>
            </a:pPr>
            <a:r>
              <a:rPr lang="en-US" sz="4705" b="1" dirty="0">
                <a:latin typeface="Segoe UI Light" panose="020B0502040204020203" pitchFamily="34" charset="0"/>
                <a:cs typeface="Segoe UI Light" panose="020B0502040204020203" pitchFamily="34" charset="0"/>
              </a:rPr>
              <a:t>…</a:t>
            </a:r>
            <a:endParaRPr lang="en-US" sz="2353" b="1" dirty="0">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10"/>
          <a:stretch>
            <a:fillRect/>
          </a:stretch>
        </p:blipFill>
        <p:spPr>
          <a:xfrm>
            <a:off x="4255603" y="4625791"/>
            <a:ext cx="3148047" cy="1892921"/>
          </a:xfrm>
          <a:prstGeom prst="rect">
            <a:avLst/>
          </a:prstGeom>
        </p:spPr>
      </p:pic>
    </p:spTree>
    <p:extLst>
      <p:ext uri="{BB962C8B-B14F-4D97-AF65-F5344CB8AC3E}">
        <p14:creationId xmlns:p14="http://schemas.microsoft.com/office/powerpoint/2010/main" val="18835362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271" t="4470" r="1596" b="877"/>
          <a:stretch/>
        </p:blipFill>
        <p:spPr>
          <a:xfrm>
            <a:off x="5710" y="824947"/>
            <a:ext cx="11354714" cy="5901464"/>
          </a:xfrm>
          <a:prstGeom prst="rect">
            <a:avLst/>
          </a:prstGeom>
        </p:spPr>
      </p:pic>
      <p:sp>
        <p:nvSpPr>
          <p:cNvPr id="5"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7"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7166165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271" t="4470" r="1596" b="877"/>
          <a:stretch/>
        </p:blipFill>
        <p:spPr>
          <a:xfrm>
            <a:off x="5710" y="824947"/>
            <a:ext cx="11354714" cy="5901464"/>
          </a:xfrm>
          <a:prstGeom prst="rect">
            <a:avLst/>
          </a:prstGeom>
        </p:spPr>
      </p:pic>
      <p:sp>
        <p:nvSpPr>
          <p:cNvPr id="3"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5"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73925456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272" t="4470" r="1468" b="877"/>
          <a:stretch/>
        </p:blipFill>
        <p:spPr>
          <a:xfrm>
            <a:off x="0" y="824947"/>
            <a:ext cx="11370277" cy="5901464"/>
          </a:xfrm>
          <a:prstGeom prst="rect">
            <a:avLst/>
          </a:prstGeom>
        </p:spPr>
      </p:pic>
      <p:sp>
        <p:nvSpPr>
          <p:cNvPr id="4"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6"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6908503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272" r="1595"/>
          <a:stretch/>
        </p:blipFill>
        <p:spPr>
          <a:xfrm>
            <a:off x="5710" y="623069"/>
            <a:ext cx="11354714" cy="6234931"/>
          </a:xfrm>
          <a:prstGeom prst="rect">
            <a:avLst/>
          </a:prstGeom>
        </p:spPr>
      </p:pic>
      <p:sp>
        <p:nvSpPr>
          <p:cNvPr id="3"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5"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24180824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536575" y="288925"/>
            <a:ext cx="11655425" cy="900113"/>
          </a:xfrm>
        </p:spPr>
        <p:txBody>
          <a:bodyPr/>
          <a:lstStyle/>
          <a:p>
            <a:r>
              <a:rPr lang="en-US" sz="4400" dirty="0">
                <a:solidFill>
                  <a:schemeClr val="tx1"/>
                </a:solidFill>
              </a:rPr>
              <a:t>Today, </a:t>
            </a:r>
            <a:r>
              <a:rPr lang="en-US" sz="4400" dirty="0" err="1">
                <a:solidFill>
                  <a:schemeClr val="tx1"/>
                </a:solidFill>
              </a:rPr>
              <a:t>siloed</a:t>
            </a:r>
            <a:r>
              <a:rPr lang="en-US" sz="4400" dirty="0">
                <a:solidFill>
                  <a:schemeClr val="tx1"/>
                </a:solidFill>
              </a:rPr>
              <a:t> tools and teams…</a:t>
            </a:r>
            <a:endParaRPr lang="en-US" sz="4313" dirty="0">
              <a:solidFill>
                <a:schemeClr val="tx1"/>
              </a:solidFill>
            </a:endParaRPr>
          </a:p>
        </p:txBody>
      </p:sp>
      <p:pic>
        <p:nvPicPr>
          <p:cNvPr id="84" name="Picture 83"/>
          <p:cNvPicPr>
            <a:picLocks noChangeAspect="1"/>
          </p:cNvPicPr>
          <p:nvPr/>
        </p:nvPicPr>
        <p:blipFill>
          <a:blip r:embed="rId3"/>
          <a:stretch>
            <a:fillRect/>
          </a:stretch>
        </p:blipFill>
        <p:spPr>
          <a:xfrm>
            <a:off x="2150771" y="1079690"/>
            <a:ext cx="8209507" cy="5199355"/>
          </a:xfrm>
          <a:prstGeom prst="rect">
            <a:avLst/>
          </a:prstGeom>
        </p:spPr>
      </p:pic>
      <p:sp>
        <p:nvSpPr>
          <p:cNvPr id="85" name="Title 3"/>
          <p:cNvSpPr txBox="1">
            <a:spLocks/>
          </p:cNvSpPr>
          <p:nvPr/>
        </p:nvSpPr>
        <p:spPr>
          <a:xfrm>
            <a:off x="745872" y="6264849"/>
            <a:ext cx="10870872" cy="1186301"/>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sz="2353" dirty="0">
                <a:solidFill>
                  <a:schemeClr val="tx1"/>
                </a:solidFill>
                <a:latin typeface="Segoe UI Light" panose="020B0502040204020203" pitchFamily="34" charset="0"/>
                <a:cs typeface="Segoe UI Light" panose="020B0502040204020203" pitchFamily="34" charset="0"/>
              </a:rPr>
              <a:t>Hierarchical and </a:t>
            </a:r>
            <a:r>
              <a:rPr sz="2353" dirty="0" err="1" smtClean="0">
                <a:solidFill>
                  <a:schemeClr val="tx1"/>
                </a:solidFill>
                <a:latin typeface="Segoe UI Light" panose="020B0502040204020203" pitchFamily="34" charset="0"/>
                <a:cs typeface="Segoe UI Light" panose="020B0502040204020203" pitchFamily="34" charset="0"/>
              </a:rPr>
              <a:t>siloed</a:t>
            </a:r>
            <a:r>
              <a:rPr sz="2353" dirty="0" smtClean="0">
                <a:solidFill>
                  <a:schemeClr val="tx1"/>
                </a:solidFill>
                <a:latin typeface="Segoe UI Light" panose="020B0502040204020203" pitchFamily="34" charset="0"/>
                <a:cs typeface="Segoe UI Light" panose="020B0502040204020203" pitchFamily="34" charset="0"/>
              </a:rPr>
              <a:t> teams </a:t>
            </a:r>
            <a:endParaRPr sz="2353"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0076550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30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60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Pablo Peris</a:t>
            </a:r>
            <a:endParaRPr lang="es-ES" dirty="0"/>
          </a:p>
        </p:txBody>
      </p:sp>
      <p:sp>
        <p:nvSpPr>
          <p:cNvPr id="16" name="Marcador de texto 15"/>
          <p:cNvSpPr>
            <a:spLocks noGrp="1"/>
          </p:cNvSpPr>
          <p:nvPr>
            <p:ph type="body" sz="quarter" idx="13"/>
          </p:nvPr>
        </p:nvSpPr>
        <p:spPr>
          <a:xfrm>
            <a:off x="3726321" y="5576713"/>
            <a:ext cx="8023225" cy="414338"/>
          </a:xfrm>
        </p:spPr>
        <p:txBody>
          <a:bodyPr>
            <a:normAutofit fontScale="92500" lnSpcReduction="10000"/>
          </a:bodyPr>
          <a:lstStyle/>
          <a:p>
            <a:r>
              <a:rPr lang="en-US" dirty="0" smtClean="0"/>
              <a:t>Microsoft </a:t>
            </a:r>
            <a:r>
              <a:rPr lang="en-US" dirty="0"/>
              <a:t>Newbie </a:t>
            </a:r>
            <a:r>
              <a:rPr lang="en-US" dirty="0" smtClean="0"/>
              <a:t>- </a:t>
            </a:r>
            <a:r>
              <a:rPr lang="en-US" dirty="0"/>
              <a:t>SharePoint Veteran  </a:t>
            </a:r>
            <a:endParaRPr lang="es-ES" dirty="0"/>
          </a:p>
          <a:p>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pabloperis</a:t>
            </a:r>
            <a:endParaRPr lang="es-ES" dirty="0"/>
          </a:p>
        </p:txBody>
      </p:sp>
      <p:sp>
        <p:nvSpPr>
          <p:cNvPr id="21" name="Marcador de texto 20"/>
          <p:cNvSpPr>
            <a:spLocks noGrp="1"/>
          </p:cNvSpPr>
          <p:nvPr>
            <p:ph type="body" sz="quarter" idx="12"/>
          </p:nvPr>
        </p:nvSpPr>
        <p:spPr>
          <a:xfrm>
            <a:off x="3726321" y="4997827"/>
            <a:ext cx="8023225" cy="414338"/>
          </a:xfrm>
        </p:spPr>
        <p:txBody>
          <a:bodyPr>
            <a:normAutofit fontScale="92500" lnSpcReduction="10000"/>
          </a:bodyPr>
          <a:lstStyle/>
          <a:p>
            <a:r>
              <a:rPr lang="en-US" b="1" dirty="0" smtClean="0"/>
              <a:t>MCS Engagement Manager</a:t>
            </a:r>
            <a:endParaRPr lang="es-ES" b="1" dirty="0"/>
          </a:p>
        </p:txBody>
      </p:sp>
      <p:pic>
        <p:nvPicPr>
          <p:cNvPr id="8" name="Picture Placeholder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81" r="581"/>
          <a:stretch>
            <a:fillRect/>
          </a:stretch>
        </p:blipFill>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140942" y="6166922"/>
            <a:ext cx="1680516" cy="359989"/>
          </a:xfrm>
          <a:prstGeom prst="rect">
            <a:avLst/>
          </a:prstGeom>
        </p:spPr>
      </p:pic>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05" dirty="0"/>
              <a:t>Who does what and who knows what?</a:t>
            </a:r>
            <a:endParaRPr lang="en-US" sz="3921" i="1" dirty="0"/>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93" r="20393"/>
          <a:stretch>
            <a:fillRect/>
          </a:stretch>
        </p:blipFill>
        <p:spPr/>
      </p:pic>
    </p:spTree>
    <p:extLst>
      <p:ext uri="{BB962C8B-B14F-4D97-AF65-F5344CB8AC3E}">
        <p14:creationId xmlns:p14="http://schemas.microsoft.com/office/powerpoint/2010/main" val="6253287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/users</a:t>
            </a:r>
            <a:endParaRPr lang="en-US" dirty="0"/>
          </a:p>
        </p:txBody>
      </p:sp>
      <p:sp>
        <p:nvSpPr>
          <p:cNvPr id="114" name="Freeform 18"/>
          <p:cNvSpPr>
            <a:spLocks noEditPoints="1"/>
          </p:cNvSpPr>
          <p:nvPr/>
        </p:nvSpPr>
        <p:spPr bwMode="gray">
          <a:xfrm>
            <a:off x="10178763" y="1453073"/>
            <a:ext cx="537855" cy="537855"/>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107554" tIns="53778" rIns="107554" bIns="53778" numCol="1" anchor="t" anchorCtr="0" compatLnSpc="1">
            <a:prstTxWarp prst="textNoShape">
              <a:avLst/>
            </a:prstTxWarp>
          </a:bodyPr>
          <a:lstStyle/>
          <a:p>
            <a:pPr defTabSz="1194883">
              <a:defRPr/>
            </a:pPr>
            <a:endParaRPr lang="en-US" sz="1307" kern="0" dirty="0">
              <a:solidFill>
                <a:prstClr val="black"/>
              </a:solidFill>
              <a:ea typeface="Segoe UI" panose="020B0502040204020203" pitchFamily="34" charset="0"/>
              <a:cs typeface="Segoe UI" panose="020B0502040204020203" pitchFamily="34" charset="0"/>
            </a:endParaRPr>
          </a:p>
        </p:txBody>
      </p:sp>
      <p:grpSp>
        <p:nvGrpSpPr>
          <p:cNvPr id="2" name="Group 1"/>
          <p:cNvGrpSpPr/>
          <p:nvPr/>
        </p:nvGrpSpPr>
        <p:grpSpPr>
          <a:xfrm>
            <a:off x="6733038" y="1245819"/>
            <a:ext cx="2167992" cy="1690089"/>
            <a:chOff x="6868048" y="1270303"/>
            <a:chExt cx="2211465" cy="1723979"/>
          </a:xfrm>
        </p:grpSpPr>
        <p:cxnSp>
          <p:nvCxnSpPr>
            <p:cNvPr id="90" name="Straight Connector 89"/>
            <p:cNvCxnSpPr>
              <a:stCxn id="100" idx="7"/>
            </p:cNvCxnSpPr>
            <p:nvPr/>
          </p:nvCxnSpPr>
          <p:spPr>
            <a:xfrm flipV="1">
              <a:off x="6868048" y="1811661"/>
              <a:ext cx="1711061" cy="1182621"/>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051" y="1270303"/>
              <a:ext cx="971462" cy="97146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93" name="TextBox 92"/>
            <p:cNvSpPr txBox="1"/>
            <p:nvPr/>
          </p:nvSpPr>
          <p:spPr>
            <a:xfrm>
              <a:off x="7092069" y="2425566"/>
              <a:ext cx="940514"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Workswith</a:t>
              </a:r>
            </a:p>
          </p:txBody>
        </p:sp>
      </p:grpSp>
      <p:grpSp>
        <p:nvGrpSpPr>
          <p:cNvPr id="3" name="Group 2"/>
          <p:cNvGrpSpPr/>
          <p:nvPr/>
        </p:nvGrpSpPr>
        <p:grpSpPr>
          <a:xfrm>
            <a:off x="4004882" y="713313"/>
            <a:ext cx="1697613" cy="2033468"/>
            <a:chOff x="4085188" y="727119"/>
            <a:chExt cx="1731654" cy="2074243"/>
          </a:xfrm>
        </p:grpSpPr>
        <p:cxnSp>
          <p:nvCxnSpPr>
            <p:cNvPr id="92" name="Straight Connector 91"/>
            <p:cNvCxnSpPr/>
            <p:nvPr/>
          </p:nvCxnSpPr>
          <p:spPr>
            <a:xfrm flipH="1" flipV="1">
              <a:off x="4711208" y="1703309"/>
              <a:ext cx="1105634" cy="109805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188" y="727119"/>
              <a:ext cx="971462" cy="97146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95" name="TextBox 94"/>
            <p:cNvSpPr txBox="1"/>
            <p:nvPr/>
          </p:nvSpPr>
          <p:spPr>
            <a:xfrm>
              <a:off x="4870190" y="2201862"/>
              <a:ext cx="814647"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grpSp>
      <p:grpSp>
        <p:nvGrpSpPr>
          <p:cNvPr id="4" name="Group 3"/>
          <p:cNvGrpSpPr/>
          <p:nvPr/>
        </p:nvGrpSpPr>
        <p:grpSpPr>
          <a:xfrm>
            <a:off x="1429834" y="3653107"/>
            <a:ext cx="3808797" cy="2185325"/>
            <a:chOff x="1458504" y="3725862"/>
            <a:chExt cx="3885171" cy="2229145"/>
          </a:xfrm>
        </p:grpSpPr>
        <p:cxnSp>
          <p:nvCxnSpPr>
            <p:cNvPr id="96" name="Straight Connector 95"/>
            <p:cNvCxnSpPr>
              <a:endCxn id="98" idx="6"/>
            </p:cNvCxnSpPr>
            <p:nvPr/>
          </p:nvCxnSpPr>
          <p:spPr>
            <a:xfrm flipH="1">
              <a:off x="3205461" y="4030662"/>
              <a:ext cx="2138214" cy="1051093"/>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830038" y="4359544"/>
              <a:ext cx="955711"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98" name="Picture 97"/>
            <p:cNvPicPr>
              <a:picLocks/>
            </p:cNvPicPr>
            <p:nvPr/>
          </p:nvPicPr>
          <p:blipFill rotWithShape="1">
            <a:blip r:embed="rId4"/>
            <a:srcRect l="1" t="9752" r="33179" b="9238"/>
            <a:stretch/>
          </p:blipFill>
          <p:spPr>
            <a:xfrm>
              <a:off x="1458504" y="4208503"/>
              <a:ext cx="1746957" cy="1746504"/>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99" name="TextBox 98"/>
            <p:cNvSpPr txBox="1"/>
            <p:nvPr/>
          </p:nvSpPr>
          <p:spPr>
            <a:xfrm>
              <a:off x="1681977" y="3725862"/>
              <a:ext cx="130001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grpSp>
      <p:pic>
        <p:nvPicPr>
          <p:cNvPr id="100" name="Picture 99"/>
          <p:cNvPicPr>
            <a:picLocks/>
          </p:cNvPicPr>
          <p:nvPr/>
        </p:nvPicPr>
        <p:blipFill>
          <a:blip r:embed="rId5">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101" name="TextBox 100"/>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sp>
        <p:nvSpPr>
          <p:cNvPr id="19"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21"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07329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63" presetClass="path" presetSubtype="0" decel="100000" fill="hold" nodeType="withEffect">
                                  <p:stCondLst>
                                    <p:cond delay="0"/>
                                  </p:stCondLst>
                                  <p:childTnLst>
                                    <p:animMotion origin="layout" path="M -0.11654 -1.62052E-6 L -4.17667E-6 -1.62052E-6 " pathEditMode="relative" rAng="0" ptsTypes="AA">
                                      <p:cBhvr>
                                        <p:cTn id="9" dur="1000" fill="hold"/>
                                        <p:tgtEl>
                                          <p:spTgt spid="2"/>
                                        </p:tgtEl>
                                        <p:attrNameLst>
                                          <p:attrName>ppt_x</p:attrName>
                                          <p:attrName>ppt_y</p:attrName>
                                        </p:attrNameLst>
                                      </p:cBhvr>
                                      <p:rCtr x="5821"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50"/>
                                        <p:tgtEl>
                                          <p:spTgt spid="3"/>
                                        </p:tgtEl>
                                      </p:cBhvr>
                                    </p:animEffect>
                                  </p:childTnLst>
                                </p:cTn>
                              </p:par>
                              <p:par>
                                <p:cTn id="15" presetID="63" presetClass="path" presetSubtype="0" decel="100000" fill="hold" nodeType="withEffect">
                                  <p:stCondLst>
                                    <p:cond delay="0"/>
                                  </p:stCondLst>
                                  <p:childTnLst>
                                    <p:animMotion origin="layout" path="M -2.56829E-6 -1.88833E-6 L 0.13697 -1.88833E-6 " pathEditMode="relative" rAng="0" ptsTypes="AA">
                                      <p:cBhvr>
                                        <p:cTn id="16" dur="1000" spd="-100000" fill="hold"/>
                                        <p:tgtEl>
                                          <p:spTgt spid="3"/>
                                        </p:tgtEl>
                                        <p:attrNameLst>
                                          <p:attrName>ppt_x</p:attrName>
                                          <p:attrName>ppt_y</p:attrName>
                                        </p:attrNameLst>
                                      </p:cBhvr>
                                      <p:rCtr x="6842"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50"/>
                                        <p:tgtEl>
                                          <p:spTgt spid="4"/>
                                        </p:tgtEl>
                                      </p:cBhvr>
                                    </p:animEffect>
                                  </p:childTnLst>
                                </p:cTn>
                              </p:par>
                              <p:par>
                                <p:cTn id="22" presetID="63" presetClass="path" presetSubtype="0" decel="100000" fill="hold" nodeType="withEffect">
                                  <p:stCondLst>
                                    <p:cond delay="0"/>
                                  </p:stCondLst>
                                  <p:childTnLst>
                                    <p:animMotion origin="layout" path="M -2.56829E-6 -1.88833E-6 L 0.13697 -1.88833E-6 " pathEditMode="relative" rAng="0" ptsTypes="AA">
                                      <p:cBhvr>
                                        <p:cTn id="23" dur="1000" spd="-100000" fill="hold"/>
                                        <p:tgtEl>
                                          <p:spTgt spid="4"/>
                                        </p:tgtEl>
                                        <p:attrNameLst>
                                          <p:attrName>ppt_x</p:attrName>
                                          <p:attrName>ppt_y</p:attrName>
                                        </p:attrNameLst>
                                      </p:cBhvr>
                                      <p:rCtr x="68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Connector 62"/>
          <p:cNvCxnSpPr>
            <a:stCxn id="77"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65" name="Straight Connector 64"/>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68" name="TextBox 67"/>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cxnSp>
        <p:nvCxnSpPr>
          <p:cNvPr id="69" name="Straight Connector 68"/>
          <p:cNvCxnSpPr>
            <a:endCxn id="71"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71" name="Picture 70"/>
          <p:cNvPicPr>
            <a:picLocks/>
          </p:cNvPicPr>
          <p:nvPr/>
        </p:nvPicPr>
        <p:blipFill rotWithShape="1">
          <a:blip r:embed="rId4"/>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72" name="TextBox 71"/>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sp>
        <p:nvSpPr>
          <p:cNvPr id="144" name="Rectangle 143"/>
          <p:cNvSpPr/>
          <p:nvPr/>
        </p:nvSpPr>
        <p:spPr bwMode="auto">
          <a:xfrm>
            <a:off x="1161"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t>/messages</a:t>
            </a:r>
            <a:endParaRPr lang="en-US" dirty="0"/>
          </a:p>
        </p:txBody>
      </p:sp>
      <p:grpSp>
        <p:nvGrpSpPr>
          <p:cNvPr id="3" name="Group 2"/>
          <p:cNvGrpSpPr/>
          <p:nvPr/>
        </p:nvGrpSpPr>
        <p:grpSpPr>
          <a:xfrm>
            <a:off x="6156665" y="398045"/>
            <a:ext cx="1720177" cy="2348735"/>
            <a:chOff x="6280119" y="405530"/>
            <a:chExt cx="1754670" cy="2395832"/>
          </a:xfrm>
        </p:grpSpPr>
        <p:cxnSp>
          <p:nvCxnSpPr>
            <p:cNvPr id="62" name="Straight Connector 61"/>
            <p:cNvCxnSpPr/>
            <p:nvPr/>
          </p:nvCxnSpPr>
          <p:spPr>
            <a:xfrm flipV="1">
              <a:off x="6606986" y="1824459"/>
              <a:ext cx="550468" cy="976903"/>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280119" y="405530"/>
              <a:ext cx="175467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74" name="Group 73"/>
            <p:cNvGrpSpPr/>
            <p:nvPr/>
          </p:nvGrpSpPr>
          <p:grpSpPr>
            <a:xfrm>
              <a:off x="6672822" y="855194"/>
              <a:ext cx="969264" cy="969264"/>
              <a:chOff x="7143894" y="1629641"/>
              <a:chExt cx="969264" cy="969264"/>
            </a:xfrm>
          </p:grpSpPr>
          <p:sp>
            <p:nvSpPr>
              <p:cNvPr id="75" name="Oval 74"/>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76"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pic>
        <p:nvPicPr>
          <p:cNvPr id="77" name="Picture 76"/>
          <p:cNvPicPr>
            <a:picLocks/>
          </p:cNvPicPr>
          <p:nvPr/>
        </p:nvPicPr>
        <p:blipFill>
          <a:blip r:embed="rId5">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78" name="TextBox 77"/>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sp>
        <p:nvSpPr>
          <p:cNvPr id="22"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24"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995606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nodeType="withEffect">
                                  <p:stCondLst>
                                    <p:cond delay="4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63" presetClass="path" presetSubtype="0" decel="100000" fill="hold" nodeType="withEffect">
                                  <p:stCondLst>
                                    <p:cond delay="200"/>
                                  </p:stCondLst>
                                  <p:childTnLst>
                                    <p:animMotion origin="layout" path="M -0.11654 -1.62052E-6 L -4.17667E-6 -1.62052E-6 " pathEditMode="relative" rAng="0" ptsTypes="AA">
                                      <p:cBhvr>
                                        <p:cTn id="12" dur="1000" fill="hold"/>
                                        <p:tgtEl>
                                          <p:spTgt spid="3"/>
                                        </p:tgtEl>
                                        <p:attrNameLst>
                                          <p:attrName>ppt_x</p:attrName>
                                          <p:attrName>ppt_y</p:attrName>
                                        </p:attrNameLst>
                                      </p:cBhvr>
                                      <p:rCtr x="58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p:cNvCxnSpPr>
            <a:endCxn id="60" idx="4"/>
          </p:cNvCxnSpPr>
          <p:nvPr/>
        </p:nvCxnSpPr>
        <p:spPr>
          <a:xfrm flipV="1">
            <a:off x="6477107" y="1789080"/>
            <a:ext cx="539647" cy="957700"/>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59" name="Group 58"/>
          <p:cNvGrpSpPr/>
          <p:nvPr/>
        </p:nvGrpSpPr>
        <p:grpSpPr>
          <a:xfrm>
            <a:off x="6541649" y="838870"/>
            <a:ext cx="950210" cy="950210"/>
            <a:chOff x="7143894" y="1629641"/>
            <a:chExt cx="969264" cy="969264"/>
          </a:xfrm>
        </p:grpSpPr>
        <p:sp>
          <p:nvSpPr>
            <p:cNvPr id="60" name="Oval 59"/>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61"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cxnSp>
        <p:nvCxnSpPr>
          <p:cNvPr id="26" name="Straight Connector 25"/>
          <p:cNvCxnSpPr>
            <a:stCxn id="62"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28" name="Straight Connector 27"/>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35" name="TextBox 34"/>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cxnSp>
        <p:nvCxnSpPr>
          <p:cNvPr id="36" name="Straight Connector 35"/>
          <p:cNvCxnSpPr>
            <a:endCxn id="38"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38" name="Picture 37"/>
          <p:cNvPicPr>
            <a:picLocks/>
          </p:cNvPicPr>
          <p:nvPr/>
        </p:nvPicPr>
        <p:blipFill rotWithShape="1">
          <a:blip r:embed="rId4"/>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40" name="TextBox 39"/>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sp>
        <p:nvSpPr>
          <p:cNvPr id="52" name="Rectangle 51"/>
          <p:cNvSpPr/>
          <p:nvPr/>
        </p:nvSpPr>
        <p:spPr bwMode="auto">
          <a:xfrm>
            <a:off x="1161"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t>/events</a:t>
            </a:r>
            <a:endParaRPr lang="en-US" dirty="0"/>
          </a:p>
        </p:txBody>
      </p:sp>
      <p:sp>
        <p:nvSpPr>
          <p:cNvPr id="63" name="TextBox 62"/>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2" name="Group 1"/>
          <p:cNvGrpSpPr/>
          <p:nvPr/>
        </p:nvGrpSpPr>
        <p:grpSpPr>
          <a:xfrm>
            <a:off x="3035978" y="2542353"/>
            <a:ext cx="2159115" cy="1409561"/>
            <a:chOff x="3096855" y="2592836"/>
            <a:chExt cx="2202410" cy="1437826"/>
          </a:xfrm>
        </p:grpSpPr>
        <p:cxnSp>
          <p:nvCxnSpPr>
            <p:cNvPr id="64" name="Straight Connector 63"/>
            <p:cNvCxnSpPr>
              <a:endCxn id="66" idx="6"/>
            </p:cNvCxnSpPr>
            <p:nvPr/>
          </p:nvCxnSpPr>
          <p:spPr>
            <a:xfrm flipH="1" flipV="1">
              <a:off x="4263854" y="3546030"/>
              <a:ext cx="1035411" cy="98063"/>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3294590" y="3061398"/>
              <a:ext cx="969264" cy="969264"/>
              <a:chOff x="2782549" y="5457465"/>
              <a:chExt cx="969264" cy="969264"/>
            </a:xfrm>
          </p:grpSpPr>
          <p:sp>
            <p:nvSpPr>
              <p:cNvPr id="66" name="Oval 65"/>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67"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68" name="TextBox 67"/>
            <p:cNvSpPr txBox="1"/>
            <p:nvPr/>
          </p:nvSpPr>
          <p:spPr>
            <a:xfrm>
              <a:off x="3096855" y="2592836"/>
              <a:ext cx="138514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grpSp>
        <p:nvGrpSpPr>
          <p:cNvPr id="32" name="Group 31"/>
          <p:cNvGrpSpPr/>
          <p:nvPr/>
        </p:nvGrpSpPr>
        <p:grpSpPr>
          <a:xfrm>
            <a:off x="6156665" y="398045"/>
            <a:ext cx="1720177" cy="2348735"/>
            <a:chOff x="6280119" y="405530"/>
            <a:chExt cx="1754670" cy="2395832"/>
          </a:xfrm>
        </p:grpSpPr>
        <p:cxnSp>
          <p:nvCxnSpPr>
            <p:cNvPr id="34" name="Straight Connector 33"/>
            <p:cNvCxnSpPr/>
            <p:nvPr/>
          </p:nvCxnSpPr>
          <p:spPr>
            <a:xfrm flipV="1">
              <a:off x="6606986" y="1824459"/>
              <a:ext cx="550468" cy="976903"/>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80119" y="405530"/>
              <a:ext cx="175467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41" name="Group 40"/>
            <p:cNvGrpSpPr/>
            <p:nvPr/>
          </p:nvGrpSpPr>
          <p:grpSpPr>
            <a:xfrm>
              <a:off x="6672822" y="855194"/>
              <a:ext cx="969264" cy="969264"/>
              <a:chOff x="7143894" y="1629641"/>
              <a:chExt cx="969264" cy="969264"/>
            </a:xfrm>
          </p:grpSpPr>
          <p:sp>
            <p:nvSpPr>
              <p:cNvPr id="42" name="Oval 41"/>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43"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pic>
        <p:nvPicPr>
          <p:cNvPr id="62" name="Picture 61"/>
          <p:cNvPicPr>
            <a:picLocks/>
          </p:cNvPicPr>
          <p:nvPr/>
        </p:nvPicPr>
        <p:blipFill>
          <a:blip r:embed="rId5">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44"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5"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6"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353485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par>
                                <p:cTn id="11" presetID="63" presetClass="path" presetSubtype="0" decel="100000" fill="hold" nodeType="withEffect">
                                  <p:stCondLst>
                                    <p:cond delay="200"/>
                                  </p:stCondLst>
                                  <p:childTnLst>
                                    <p:animMotion origin="layout" path="M -2.56829E-6 -1.88833E-6 L 0.13697 -1.88833E-6 " pathEditMode="relative" rAng="0" ptsTypes="AA">
                                      <p:cBhvr>
                                        <p:cTn id="12" dur="1000" spd="-100000" fill="hold"/>
                                        <p:tgtEl>
                                          <p:spTgt spid="2"/>
                                        </p:tgtEl>
                                        <p:attrNameLst>
                                          <p:attrName>ppt_x</p:attrName>
                                          <p:attrName>ppt_y</p:attrName>
                                        </p:attrNameLst>
                                      </p:cBhvr>
                                      <p:rCtr x="68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p:cNvCxnSpPr>
            <a:stCxn id="86"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59" name="TextBox 58"/>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grpSp>
        <p:nvGrpSpPr>
          <p:cNvPr id="5" name="Group 4"/>
          <p:cNvGrpSpPr/>
          <p:nvPr/>
        </p:nvGrpSpPr>
        <p:grpSpPr>
          <a:xfrm>
            <a:off x="6733038" y="1245819"/>
            <a:ext cx="2167992" cy="1690089"/>
            <a:chOff x="6868048" y="1270303"/>
            <a:chExt cx="2211465" cy="1723979"/>
          </a:xfrm>
        </p:grpSpPr>
        <p:cxnSp>
          <p:nvCxnSpPr>
            <p:cNvPr id="102" name="Straight Connector 101"/>
            <p:cNvCxnSpPr/>
            <p:nvPr/>
          </p:nvCxnSpPr>
          <p:spPr>
            <a:xfrm flipV="1">
              <a:off x="6868048" y="1811661"/>
              <a:ext cx="1711061" cy="1182621"/>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051" y="1270303"/>
              <a:ext cx="971462" cy="97146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07" name="TextBox 106"/>
            <p:cNvSpPr txBox="1"/>
            <p:nvPr/>
          </p:nvSpPr>
          <p:spPr>
            <a:xfrm>
              <a:off x="7092069" y="2425566"/>
              <a:ext cx="1140633"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grpSp>
      <p:grpSp>
        <p:nvGrpSpPr>
          <p:cNvPr id="2" name="Group 1"/>
          <p:cNvGrpSpPr/>
          <p:nvPr/>
        </p:nvGrpSpPr>
        <p:grpSpPr>
          <a:xfrm>
            <a:off x="3035978" y="2542353"/>
            <a:ext cx="2159115" cy="1409561"/>
            <a:chOff x="3096855" y="2592836"/>
            <a:chExt cx="2202410" cy="1437826"/>
          </a:xfrm>
        </p:grpSpPr>
        <p:cxnSp>
          <p:nvCxnSpPr>
            <p:cNvPr id="78" name="Straight Connector 77"/>
            <p:cNvCxnSpPr>
              <a:endCxn id="80" idx="6"/>
            </p:cNvCxnSpPr>
            <p:nvPr/>
          </p:nvCxnSpPr>
          <p:spPr>
            <a:xfrm flipH="1" flipV="1">
              <a:off x="4263854" y="3546030"/>
              <a:ext cx="1035411" cy="98063"/>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3294590" y="3061398"/>
              <a:ext cx="969264" cy="969264"/>
              <a:chOff x="2782549" y="5457465"/>
              <a:chExt cx="969264" cy="969264"/>
            </a:xfrm>
          </p:grpSpPr>
          <p:sp>
            <p:nvSpPr>
              <p:cNvPr id="80" name="Oval 79"/>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82"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85" name="TextBox 84"/>
            <p:cNvSpPr txBox="1"/>
            <p:nvPr/>
          </p:nvSpPr>
          <p:spPr>
            <a:xfrm>
              <a:off x="3096855" y="2592836"/>
              <a:ext cx="138514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sp>
        <p:nvSpPr>
          <p:cNvPr id="47" name="TextBox 46"/>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49" name="Group 48"/>
          <p:cNvGrpSpPr/>
          <p:nvPr/>
        </p:nvGrpSpPr>
        <p:grpSpPr>
          <a:xfrm>
            <a:off x="6541649" y="838870"/>
            <a:ext cx="950210" cy="950210"/>
            <a:chOff x="7143894" y="1629641"/>
            <a:chExt cx="969264" cy="969264"/>
          </a:xfrm>
        </p:grpSpPr>
        <p:sp>
          <p:nvSpPr>
            <p:cNvPr id="50" name="Oval 49"/>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51"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cxnSp>
        <p:nvCxnSpPr>
          <p:cNvPr id="58" name="Straight Connector 57"/>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61" name="TextBox 60"/>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cxnSp>
        <p:nvCxnSpPr>
          <p:cNvPr id="62" name="Straight Connector 61"/>
          <p:cNvCxnSpPr>
            <a:endCxn id="64"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64" name="Picture 63"/>
          <p:cNvPicPr>
            <a:picLocks/>
          </p:cNvPicPr>
          <p:nvPr/>
        </p:nvPicPr>
        <p:blipFill rotWithShape="1">
          <a:blip r:embed="rId4"/>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65" name="TextBox 64"/>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cxnSp>
        <p:nvCxnSpPr>
          <p:cNvPr id="74" name="Straight Connector 73"/>
          <p:cNvCxnSpPr>
            <a:endCxn id="50" idx="4"/>
          </p:cNvCxnSpPr>
          <p:nvPr/>
        </p:nvCxnSpPr>
        <p:spPr>
          <a:xfrm flipV="1">
            <a:off x="6498568" y="1789080"/>
            <a:ext cx="518186" cy="919615"/>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auto">
          <a:xfrm>
            <a:off x="-36360"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9801621" y="1563545"/>
            <a:ext cx="1207682" cy="2106809"/>
            <a:chOff x="9998163" y="1594400"/>
            <a:chExt cx="1231899" cy="2149055"/>
          </a:xfrm>
        </p:grpSpPr>
        <p:cxnSp>
          <p:nvCxnSpPr>
            <p:cNvPr id="99" name="Straight Connector 98"/>
            <p:cNvCxnSpPr/>
            <p:nvPr/>
          </p:nvCxnSpPr>
          <p:spPr>
            <a:xfrm flipH="1">
              <a:off x="10626370" y="1594400"/>
              <a:ext cx="294026" cy="119727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10227865" y="2289273"/>
              <a:ext cx="1002197"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pic>
          <p:nvPicPr>
            <p:cNvPr id="113" name="Picture 112"/>
            <p:cNvPicPr>
              <a:picLocks noChangeAspect="1"/>
            </p:cNvPicPr>
            <p:nvPr/>
          </p:nvPicPr>
          <p:blipFill rotWithShape="1">
            <a:blip r:embed="rId5"/>
            <a:srcRect r="3228" b="11794"/>
            <a:stretch/>
          </p:blipFill>
          <p:spPr>
            <a:xfrm>
              <a:off x="9998163" y="2735262"/>
              <a:ext cx="995494" cy="1008193"/>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grpSp>
        <p:nvGrpSpPr>
          <p:cNvPr id="15" name="Group 14"/>
          <p:cNvGrpSpPr/>
          <p:nvPr/>
        </p:nvGrpSpPr>
        <p:grpSpPr>
          <a:xfrm>
            <a:off x="6933139" y="1738136"/>
            <a:ext cx="3506935" cy="1431933"/>
            <a:chOff x="7072163" y="1772493"/>
            <a:chExt cx="3577256" cy="1460646"/>
          </a:xfrm>
        </p:grpSpPr>
        <p:cxnSp>
          <p:nvCxnSpPr>
            <p:cNvPr id="100" name="Straight Connector 99"/>
            <p:cNvCxnSpPr/>
            <p:nvPr/>
          </p:nvCxnSpPr>
          <p:spPr>
            <a:xfrm flipV="1">
              <a:off x="7072163" y="1772493"/>
              <a:ext cx="3577256" cy="1460646"/>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8643036" y="2356612"/>
              <a:ext cx="647485" cy="280718"/>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grpSp>
      <p:sp>
        <p:nvSpPr>
          <p:cNvPr id="77" name="TextBox 76"/>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4" name="Group 3"/>
          <p:cNvGrpSpPr/>
          <p:nvPr/>
        </p:nvGrpSpPr>
        <p:grpSpPr>
          <a:xfrm>
            <a:off x="6919543" y="4015412"/>
            <a:ext cx="3497935" cy="1824019"/>
            <a:chOff x="7058294" y="4095433"/>
            <a:chExt cx="3568076" cy="1860594"/>
          </a:xfrm>
        </p:grpSpPr>
        <p:cxnSp>
          <p:nvCxnSpPr>
            <p:cNvPr id="88" name="Straight Connector 87"/>
            <p:cNvCxnSpPr/>
            <p:nvPr/>
          </p:nvCxnSpPr>
          <p:spPr>
            <a:xfrm>
              <a:off x="7058294" y="4095433"/>
              <a:ext cx="2824340" cy="1322948"/>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a:xfrm>
              <a:off x="9657106" y="4986763"/>
              <a:ext cx="969264" cy="969264"/>
              <a:chOff x="6065950" y="2297700"/>
              <a:chExt cx="969264" cy="969264"/>
            </a:xfrm>
          </p:grpSpPr>
          <p:sp>
            <p:nvSpPr>
              <p:cNvPr id="115" name="Oval 114"/>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17" name="Picture 116"/>
              <p:cNvPicPr>
                <a:picLocks noChangeAspect="1"/>
              </p:cNvPicPr>
              <p:nvPr/>
            </p:nvPicPr>
            <p:blipFill rotWithShape="1">
              <a:blip r:embed="rId6"/>
              <a:srcRect l="-1174" t="13123" b="11352"/>
              <a:stretch/>
            </p:blipFill>
            <p:spPr>
              <a:xfrm>
                <a:off x="6230028" y="2545195"/>
                <a:ext cx="633749" cy="483413"/>
              </a:xfrm>
              <a:prstGeom prst="rect">
                <a:avLst/>
              </a:prstGeom>
            </p:spPr>
          </p:pic>
        </p:grpSp>
      </p:grpSp>
      <p:grpSp>
        <p:nvGrpSpPr>
          <p:cNvPr id="3" name="Group 2"/>
          <p:cNvGrpSpPr/>
          <p:nvPr/>
        </p:nvGrpSpPr>
        <p:grpSpPr>
          <a:xfrm>
            <a:off x="7016754" y="3279596"/>
            <a:ext cx="2375667" cy="1390144"/>
            <a:chOff x="7157454" y="3344862"/>
            <a:chExt cx="2423304" cy="1418019"/>
          </a:xfrm>
        </p:grpSpPr>
        <p:cxnSp>
          <p:nvCxnSpPr>
            <p:cNvPr id="101" name="Straight Connector 100"/>
            <p:cNvCxnSpPr>
              <a:endCxn id="121" idx="2"/>
            </p:cNvCxnSpPr>
            <p:nvPr/>
          </p:nvCxnSpPr>
          <p:spPr>
            <a:xfrm>
              <a:off x="7157454" y="3887393"/>
              <a:ext cx="1454040" cy="390856"/>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8611494" y="3793617"/>
              <a:ext cx="969264" cy="969264"/>
              <a:chOff x="9795149" y="5144054"/>
              <a:chExt cx="969264" cy="969264"/>
            </a:xfrm>
          </p:grpSpPr>
          <p:sp>
            <p:nvSpPr>
              <p:cNvPr id="121" name="Oval 120"/>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22" name="Picture 121"/>
              <p:cNvPicPr>
                <a:picLocks noChangeAspect="1"/>
              </p:cNvPicPr>
              <p:nvPr/>
            </p:nvPicPr>
            <p:blipFill rotWithShape="1">
              <a:blip r:embed="rId7"/>
              <a:srcRect l="4590" t="15266" r="6136" b="5929"/>
              <a:stretch/>
            </p:blipFill>
            <p:spPr>
              <a:xfrm>
                <a:off x="9995466" y="5406358"/>
                <a:ext cx="565083" cy="504415"/>
              </a:xfrm>
              <a:prstGeom prst="rect">
                <a:avLst/>
              </a:prstGeom>
            </p:spPr>
          </p:pic>
        </p:grpSp>
        <p:sp>
          <p:nvSpPr>
            <p:cNvPr id="123" name="TextBox 122"/>
            <p:cNvSpPr txBox="1"/>
            <p:nvPr/>
          </p:nvSpPr>
          <p:spPr>
            <a:xfrm>
              <a:off x="8771345" y="3344862"/>
              <a:ext cx="799692"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grpSp>
      <p:sp>
        <p:nvSpPr>
          <p:cNvPr id="6" name="Title 5"/>
          <p:cNvSpPr>
            <a:spLocks noGrp="1"/>
          </p:cNvSpPr>
          <p:nvPr>
            <p:ph type="title"/>
          </p:nvPr>
        </p:nvSpPr>
        <p:spPr/>
        <p:txBody>
          <a:bodyPr/>
          <a:lstStyle/>
          <a:p>
            <a:r>
              <a:rPr lang="en-US" dirty="0" smtClean="0"/>
              <a:t>/files</a:t>
            </a:r>
            <a:endParaRPr lang="en-US" dirty="0"/>
          </a:p>
        </p:txBody>
      </p:sp>
      <p:grpSp>
        <p:nvGrpSpPr>
          <p:cNvPr id="69" name="Group 68"/>
          <p:cNvGrpSpPr/>
          <p:nvPr/>
        </p:nvGrpSpPr>
        <p:grpSpPr>
          <a:xfrm>
            <a:off x="3035978" y="2542353"/>
            <a:ext cx="2159115" cy="1409561"/>
            <a:chOff x="3096855" y="2592836"/>
            <a:chExt cx="2202410" cy="1437826"/>
          </a:xfrm>
        </p:grpSpPr>
        <p:cxnSp>
          <p:nvCxnSpPr>
            <p:cNvPr id="70" name="Straight Connector 69"/>
            <p:cNvCxnSpPr>
              <a:endCxn id="73" idx="6"/>
            </p:cNvCxnSpPr>
            <p:nvPr/>
          </p:nvCxnSpPr>
          <p:spPr>
            <a:xfrm flipH="1" flipV="1">
              <a:off x="4263854" y="3546030"/>
              <a:ext cx="1035411" cy="98063"/>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294590" y="3061398"/>
              <a:ext cx="969264" cy="969264"/>
              <a:chOff x="2782549" y="5457465"/>
              <a:chExt cx="969264" cy="969264"/>
            </a:xfrm>
          </p:grpSpPr>
          <p:sp>
            <p:nvSpPr>
              <p:cNvPr id="73" name="Oval 72"/>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75"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72" name="TextBox 71"/>
            <p:cNvSpPr txBox="1"/>
            <p:nvPr/>
          </p:nvSpPr>
          <p:spPr>
            <a:xfrm>
              <a:off x="3096855" y="2592836"/>
              <a:ext cx="138514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grpSp>
        <p:nvGrpSpPr>
          <p:cNvPr id="7" name="Group 6"/>
          <p:cNvGrpSpPr/>
          <p:nvPr/>
        </p:nvGrpSpPr>
        <p:grpSpPr>
          <a:xfrm>
            <a:off x="8925130" y="1074415"/>
            <a:ext cx="2242369" cy="950210"/>
            <a:chOff x="9104097" y="1095463"/>
            <a:chExt cx="2287333" cy="969264"/>
          </a:xfrm>
        </p:grpSpPr>
        <p:cxnSp>
          <p:nvCxnSpPr>
            <p:cNvPr id="87" name="Straight Connector 86"/>
            <p:cNvCxnSpPr/>
            <p:nvPr/>
          </p:nvCxnSpPr>
          <p:spPr>
            <a:xfrm flipV="1">
              <a:off x="9104097" y="1601931"/>
              <a:ext cx="1844584" cy="11089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10422166" y="1095463"/>
              <a:ext cx="969264" cy="969264"/>
              <a:chOff x="6992246" y="1326819"/>
              <a:chExt cx="969264" cy="969264"/>
            </a:xfrm>
          </p:grpSpPr>
          <p:sp>
            <p:nvSpPr>
              <p:cNvPr id="109" name="Oval 108"/>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10" name="Picture 109"/>
              <p:cNvPicPr>
                <a:picLocks noChangeAspect="1"/>
              </p:cNvPicPr>
              <p:nvPr/>
            </p:nvPicPr>
            <p:blipFill rotWithShape="1">
              <a:blip r:embed="rId8"/>
              <a:srcRect l="8750" t="1411" r="9084" b="12575"/>
              <a:stretch/>
            </p:blipFill>
            <p:spPr>
              <a:xfrm>
                <a:off x="7219499" y="1501659"/>
                <a:ext cx="521818" cy="550560"/>
              </a:xfrm>
              <a:prstGeom prst="rect">
                <a:avLst/>
              </a:prstGeom>
            </p:spPr>
          </p:pic>
        </p:grpSp>
      </p:grpSp>
      <p:grpSp>
        <p:nvGrpSpPr>
          <p:cNvPr id="76" name="Group 75"/>
          <p:cNvGrpSpPr/>
          <p:nvPr/>
        </p:nvGrpSpPr>
        <p:grpSpPr>
          <a:xfrm>
            <a:off x="6733038" y="1245818"/>
            <a:ext cx="2167992" cy="1690090"/>
            <a:chOff x="6868048" y="1270303"/>
            <a:chExt cx="2211465" cy="1723980"/>
          </a:xfrm>
        </p:grpSpPr>
        <p:cxnSp>
          <p:nvCxnSpPr>
            <p:cNvPr id="81" name="Straight Connector 80"/>
            <p:cNvCxnSpPr/>
            <p:nvPr/>
          </p:nvCxnSpPr>
          <p:spPr>
            <a:xfrm flipV="1">
              <a:off x="6868048" y="2074127"/>
              <a:ext cx="1331316" cy="92015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051" y="1270303"/>
              <a:ext cx="971462" cy="97146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84" name="TextBox 83"/>
            <p:cNvSpPr txBox="1"/>
            <p:nvPr/>
          </p:nvSpPr>
          <p:spPr>
            <a:xfrm>
              <a:off x="7092069" y="2425566"/>
              <a:ext cx="1140633"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grpSp>
      <p:pic>
        <p:nvPicPr>
          <p:cNvPr id="86" name="Picture 85"/>
          <p:cNvPicPr>
            <a:picLocks/>
          </p:cNvPicPr>
          <p:nvPr/>
        </p:nvPicPr>
        <p:blipFill>
          <a:blip r:embed="rId9">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66"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Imagen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68"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4243056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63" presetClass="path" presetSubtype="0" decel="100000" fill="hold" nodeType="withEffect">
                                  <p:stCondLst>
                                    <p:cond delay="200"/>
                                  </p:stCondLst>
                                  <p:childTnLst>
                                    <p:animMotion origin="layout" path="M -0.11654 -1.62052E-6 L -4.17667E-6 -1.62052E-6 " pathEditMode="relative" rAng="0" ptsTypes="AA">
                                      <p:cBhvr>
                                        <p:cTn id="12" dur="1000" fill="hold"/>
                                        <p:tgtEl>
                                          <p:spTgt spid="3"/>
                                        </p:tgtEl>
                                        <p:attrNameLst>
                                          <p:attrName>ppt_x</p:attrName>
                                          <p:attrName>ppt_y</p:attrName>
                                        </p:attrNameLst>
                                      </p:cBhvr>
                                      <p:rCtr x="5821" y="0"/>
                                    </p:animMotion>
                                  </p:childTnLst>
                                </p:cTn>
                              </p:par>
                              <p:par>
                                <p:cTn id="13" presetID="10" presetClass="entr" presetSubtype="0" fill="hold" nodeType="withEffect">
                                  <p:stCondLst>
                                    <p:cond delay="4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par>
                                <p:cTn id="16" presetID="63" presetClass="path" presetSubtype="0" decel="100000" fill="hold" nodeType="withEffect">
                                  <p:stCondLst>
                                    <p:cond delay="200"/>
                                  </p:stCondLst>
                                  <p:childTnLst>
                                    <p:animMotion origin="layout" path="M -0.11654 -1.62052E-6 L -4.17667E-6 -1.62052E-6 " pathEditMode="relative" rAng="0" ptsTypes="AA">
                                      <p:cBhvr>
                                        <p:cTn id="17" dur="1000" fill="hold"/>
                                        <p:tgtEl>
                                          <p:spTgt spid="4"/>
                                        </p:tgtEl>
                                        <p:attrNameLst>
                                          <p:attrName>ppt_x</p:attrName>
                                          <p:attrName>ppt_y</p:attrName>
                                        </p:attrNameLst>
                                      </p:cBhvr>
                                      <p:rCtr x="5821" y="0"/>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750"/>
                                        <p:tgtEl>
                                          <p:spTgt spid="76"/>
                                        </p:tgtEl>
                                      </p:cBhvr>
                                    </p:animEffect>
                                  </p:childTnLst>
                                </p:cTn>
                              </p:par>
                              <p:par>
                                <p:cTn id="23" presetID="10" presetClass="entr" presetSubtype="0" fill="hold" nodeType="withEffect">
                                  <p:stCondLst>
                                    <p:cond delay="4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63" presetClass="path" presetSubtype="0" decel="100000" fill="hold" nodeType="withEffect">
                                  <p:stCondLst>
                                    <p:cond delay="200"/>
                                  </p:stCondLst>
                                  <p:childTnLst>
                                    <p:animMotion origin="layout" path="M -0.05769 1.5842E-6 L -2.42788E-6 1.5842E-6 " pathEditMode="relative" rAng="0" ptsTypes="AA">
                                      <p:cBhvr>
                                        <p:cTn id="27" dur="1000" fill="hold"/>
                                        <p:tgtEl>
                                          <p:spTgt spid="7"/>
                                        </p:tgtEl>
                                        <p:attrNameLst>
                                          <p:attrName>ppt_x</p:attrName>
                                          <p:attrName>ppt_y</p:attrName>
                                        </p:attrNameLst>
                                      </p:cBhvr>
                                      <p:rCtr x="2885"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2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3" presetClass="path" presetSubtype="0" decel="100000" fill="hold" nodeType="withEffect">
                                  <p:stCondLst>
                                    <p:cond delay="0"/>
                                  </p:stCondLst>
                                  <p:childTnLst>
                                    <p:animMotion origin="layout" path="M 2.54532E-6 -1.0168E-6 L 0.09318 -1.0168E-6 " pathEditMode="relative" rAng="0" ptsTypes="AA">
                                      <p:cBhvr>
                                        <p:cTn id="34" dur="1000" spd="-100000" fill="hold"/>
                                        <p:tgtEl>
                                          <p:spTgt spid="15"/>
                                        </p:tgtEl>
                                        <p:attrNameLst>
                                          <p:attrName>ppt_x</p:attrName>
                                          <p:attrName>ppt_y</p:attrName>
                                        </p:attrNameLst>
                                      </p:cBhvr>
                                      <p:rCtr x="4659" y="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2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par>
                                <p:cTn id="40" presetID="63" presetClass="path" presetSubtype="0" decel="100000" fill="hold" nodeType="withEffect">
                                  <p:stCondLst>
                                    <p:cond delay="0"/>
                                  </p:stCondLst>
                                  <p:childTnLst>
                                    <p:animMotion origin="layout" path="M 7.19939E-7 4.80708E-6 L 0.06931 4.80708E-6 " pathEditMode="relative" rAng="0" ptsTypes="AA">
                                      <p:cBhvr>
                                        <p:cTn id="41" dur="1000" spd="-100000" fill="hold"/>
                                        <p:tgtEl>
                                          <p:spTgt spid="16"/>
                                        </p:tgtEl>
                                        <p:attrNameLst>
                                          <p:attrName>ppt_x</p:attrName>
                                          <p:attrName>ppt_y</p:attrName>
                                        </p:attrNameLst>
                                      </p:cBhvr>
                                      <p:rCtr x="34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p:cNvGrpSpPr/>
          <p:nvPr/>
        </p:nvGrpSpPr>
        <p:grpSpPr>
          <a:xfrm>
            <a:off x="1429834" y="3653107"/>
            <a:ext cx="3808797" cy="2185325"/>
            <a:chOff x="1458504" y="3725862"/>
            <a:chExt cx="3885171" cy="2229145"/>
          </a:xfrm>
        </p:grpSpPr>
        <p:cxnSp>
          <p:nvCxnSpPr>
            <p:cNvPr id="119" name="Straight Connector 118"/>
            <p:cNvCxnSpPr>
              <a:endCxn id="124" idx="6"/>
            </p:cNvCxnSpPr>
            <p:nvPr/>
          </p:nvCxnSpPr>
          <p:spPr>
            <a:xfrm flipH="1">
              <a:off x="3205461" y="4030662"/>
              <a:ext cx="2138214" cy="1051093"/>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830038" y="4359544"/>
              <a:ext cx="955711"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124" name="Picture 123"/>
            <p:cNvPicPr>
              <a:picLocks/>
            </p:cNvPicPr>
            <p:nvPr/>
          </p:nvPicPr>
          <p:blipFill rotWithShape="1">
            <a:blip r:embed="rId2"/>
            <a:srcRect l="1" t="9752" r="33179" b="9238"/>
            <a:stretch/>
          </p:blipFill>
          <p:spPr>
            <a:xfrm>
              <a:off x="1458504" y="4208503"/>
              <a:ext cx="1746957" cy="1746504"/>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130" name="TextBox 129"/>
            <p:cNvSpPr txBox="1"/>
            <p:nvPr/>
          </p:nvSpPr>
          <p:spPr>
            <a:xfrm>
              <a:off x="1681977" y="3725862"/>
              <a:ext cx="130001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grpSp>
      <p:cxnSp>
        <p:nvCxnSpPr>
          <p:cNvPr id="58" name="Straight Connector 57"/>
          <p:cNvCxnSpPr/>
          <p:nvPr/>
        </p:nvCxnSpPr>
        <p:spPr>
          <a:xfrm>
            <a:off x="6919543" y="4015412"/>
            <a:ext cx="2768819" cy="1296942"/>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10327605" y="1563544"/>
            <a:ext cx="378119" cy="153970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418648" y="1570926"/>
            <a:ext cx="2314806" cy="1391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933139" y="1738136"/>
            <a:ext cx="3506935" cy="1431933"/>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140" idx="2"/>
          </p:cNvCxnSpPr>
          <p:nvPr/>
        </p:nvCxnSpPr>
        <p:spPr>
          <a:xfrm>
            <a:off x="7016754" y="3811462"/>
            <a:ext cx="1425457" cy="38317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36" idx="2"/>
            <a:endCxn id="129" idx="6"/>
          </p:cNvCxnSpPr>
          <p:nvPr/>
        </p:nvCxnSpPr>
        <p:spPr>
          <a:xfrm flipH="1" flipV="1">
            <a:off x="4180037" y="3476810"/>
            <a:ext cx="1015057" cy="9613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114" idx="4"/>
          </p:cNvCxnSpPr>
          <p:nvPr/>
        </p:nvCxnSpPr>
        <p:spPr>
          <a:xfrm flipV="1">
            <a:off x="6498568" y="1789080"/>
            <a:ext cx="518186" cy="919615"/>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36"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75" name="Straight Connector 74"/>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79" name="TextBox 78"/>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grpSp>
        <p:nvGrpSpPr>
          <p:cNvPr id="86" name="Group 85"/>
          <p:cNvGrpSpPr/>
          <p:nvPr/>
        </p:nvGrpSpPr>
        <p:grpSpPr>
          <a:xfrm>
            <a:off x="10217289" y="1074415"/>
            <a:ext cx="950210" cy="950210"/>
            <a:chOff x="6992246" y="1326819"/>
            <a:chExt cx="969264" cy="969264"/>
          </a:xfrm>
        </p:grpSpPr>
        <p:sp>
          <p:nvSpPr>
            <p:cNvPr id="99" name="Oval 98"/>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00" name="Picture 99"/>
            <p:cNvPicPr>
              <a:picLocks noChangeAspect="1"/>
            </p:cNvPicPr>
            <p:nvPr/>
          </p:nvPicPr>
          <p:blipFill rotWithShape="1">
            <a:blip r:embed="rId5"/>
            <a:srcRect l="8750" t="18254" r="-1"/>
            <a:stretch/>
          </p:blipFill>
          <p:spPr>
            <a:xfrm>
              <a:off x="7219499" y="1609476"/>
              <a:ext cx="579512" cy="523238"/>
            </a:xfrm>
            <a:prstGeom prst="rect">
              <a:avLst/>
            </a:prstGeom>
          </p:spPr>
        </p:pic>
      </p:grpSp>
      <p:sp>
        <p:nvSpPr>
          <p:cNvPr id="101" name="TextBox 100"/>
          <p:cNvSpPr txBox="1"/>
          <p:nvPr/>
        </p:nvSpPr>
        <p:spPr>
          <a:xfrm>
            <a:off x="8473133" y="2310773"/>
            <a:ext cx="634757"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sp>
        <p:nvSpPr>
          <p:cNvPr id="102" name="TextBox 101"/>
          <p:cNvSpPr txBox="1"/>
          <p:nvPr/>
        </p:nvSpPr>
        <p:spPr>
          <a:xfrm>
            <a:off x="10026808" y="2244757"/>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pic>
        <p:nvPicPr>
          <p:cNvPr id="105" name="Picture 104"/>
          <p:cNvPicPr>
            <a:picLocks noChangeAspect="1"/>
          </p:cNvPicPr>
          <p:nvPr/>
        </p:nvPicPr>
        <p:blipFill rotWithShape="1">
          <a:blip r:embed="rId6"/>
          <a:srcRect r="3228" b="11794"/>
          <a:stretch/>
        </p:blipFill>
        <p:spPr>
          <a:xfrm>
            <a:off x="9801620" y="2681980"/>
            <a:ext cx="975925" cy="988374"/>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12" name="TextBox 111"/>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113" name="Group 112"/>
          <p:cNvGrpSpPr/>
          <p:nvPr/>
        </p:nvGrpSpPr>
        <p:grpSpPr>
          <a:xfrm>
            <a:off x="6541649" y="838870"/>
            <a:ext cx="950210" cy="950210"/>
            <a:chOff x="7143894" y="1629641"/>
            <a:chExt cx="969264" cy="969264"/>
          </a:xfrm>
        </p:grpSpPr>
        <p:sp>
          <p:nvSpPr>
            <p:cNvPr id="114" name="Oval 113"/>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15"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nvGrpSpPr>
          <p:cNvPr id="125" name="Group 124"/>
          <p:cNvGrpSpPr/>
          <p:nvPr/>
        </p:nvGrpSpPr>
        <p:grpSpPr>
          <a:xfrm>
            <a:off x="9467268" y="4889221"/>
            <a:ext cx="950210" cy="950210"/>
            <a:chOff x="6065950" y="2297700"/>
            <a:chExt cx="969264" cy="969264"/>
          </a:xfrm>
        </p:grpSpPr>
        <p:sp>
          <p:nvSpPr>
            <p:cNvPr id="126" name="Oval 125"/>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27" name="Picture 126"/>
            <p:cNvPicPr>
              <a:picLocks noChangeAspect="1"/>
            </p:cNvPicPr>
            <p:nvPr/>
          </p:nvPicPr>
          <p:blipFill rotWithShape="1">
            <a:blip r:embed="rId7"/>
            <a:srcRect l="-1174" t="13123" b="11352"/>
            <a:stretch/>
          </p:blipFill>
          <p:spPr>
            <a:xfrm>
              <a:off x="6230028" y="2545195"/>
              <a:ext cx="633749" cy="483413"/>
            </a:xfrm>
            <a:prstGeom prst="rect">
              <a:avLst/>
            </a:prstGeom>
          </p:spPr>
        </p:pic>
      </p:grpSp>
      <p:grpSp>
        <p:nvGrpSpPr>
          <p:cNvPr id="128" name="Group 127"/>
          <p:cNvGrpSpPr/>
          <p:nvPr/>
        </p:nvGrpSpPr>
        <p:grpSpPr>
          <a:xfrm>
            <a:off x="3229826" y="3001704"/>
            <a:ext cx="950210" cy="950210"/>
            <a:chOff x="2782549" y="5457465"/>
            <a:chExt cx="969264" cy="969264"/>
          </a:xfrm>
        </p:grpSpPr>
        <p:sp>
          <p:nvSpPr>
            <p:cNvPr id="129" name="Oval 128"/>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34"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135" name="TextBox 134"/>
          <p:cNvSpPr txBox="1"/>
          <p:nvPr/>
        </p:nvSpPr>
        <p:spPr>
          <a:xfrm>
            <a:off x="3035978" y="2542353"/>
            <a:ext cx="1357911"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nvGrpSpPr>
          <p:cNvPr id="138" name="Group 137"/>
          <p:cNvGrpSpPr/>
          <p:nvPr/>
        </p:nvGrpSpPr>
        <p:grpSpPr>
          <a:xfrm>
            <a:off x="8442211" y="3719529"/>
            <a:ext cx="950210" cy="950210"/>
            <a:chOff x="9795149" y="5144054"/>
            <a:chExt cx="969264" cy="969264"/>
          </a:xfrm>
        </p:grpSpPr>
        <p:sp>
          <p:nvSpPr>
            <p:cNvPr id="140" name="Oval 139"/>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41" name="Picture 140"/>
            <p:cNvPicPr>
              <a:picLocks noChangeAspect="1"/>
            </p:cNvPicPr>
            <p:nvPr/>
          </p:nvPicPr>
          <p:blipFill rotWithShape="1">
            <a:blip r:embed="rId8"/>
            <a:srcRect l="4590" t="15266" r="6136" b="5929"/>
            <a:stretch/>
          </p:blipFill>
          <p:spPr>
            <a:xfrm>
              <a:off x="9995466" y="5406358"/>
              <a:ext cx="565083" cy="504415"/>
            </a:xfrm>
            <a:prstGeom prst="rect">
              <a:avLst/>
            </a:prstGeom>
          </p:spPr>
        </p:pic>
      </p:grpSp>
      <p:sp>
        <p:nvSpPr>
          <p:cNvPr id="142" name="TextBox 141"/>
          <p:cNvSpPr txBox="1"/>
          <p:nvPr/>
        </p:nvSpPr>
        <p:spPr>
          <a:xfrm>
            <a:off x="8598919" y="3279596"/>
            <a:ext cx="783972"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sp>
        <p:nvSpPr>
          <p:cNvPr id="143" name="Rectangle 142"/>
          <p:cNvSpPr/>
          <p:nvPr/>
        </p:nvSpPr>
        <p:spPr bwMode="auto">
          <a:xfrm>
            <a:off x="1161"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t>/groups</a:t>
            </a:r>
            <a:endParaRPr lang="en-US" dirty="0"/>
          </a:p>
        </p:txBody>
      </p:sp>
      <p:grpSp>
        <p:nvGrpSpPr>
          <p:cNvPr id="7" name="Group 6"/>
          <p:cNvGrpSpPr/>
          <p:nvPr/>
        </p:nvGrpSpPr>
        <p:grpSpPr>
          <a:xfrm>
            <a:off x="5050171" y="4473852"/>
            <a:ext cx="1045829" cy="1322077"/>
            <a:chOff x="5151437" y="4563065"/>
            <a:chExt cx="1066800" cy="1348587"/>
          </a:xfrm>
        </p:grpSpPr>
        <p:cxnSp>
          <p:nvCxnSpPr>
            <p:cNvPr id="63" name="Straight Connector 62"/>
            <p:cNvCxnSpPr>
              <a:stCxn id="136" idx="4"/>
            </p:cNvCxnSpPr>
            <p:nvPr/>
          </p:nvCxnSpPr>
          <p:spPr>
            <a:xfrm flipH="1">
              <a:off x="5343675" y="4563065"/>
              <a:ext cx="874562" cy="134858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151437" y="4974132"/>
              <a:ext cx="1002197"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grpSp>
      <p:grpSp>
        <p:nvGrpSpPr>
          <p:cNvPr id="5" name="Group 4"/>
          <p:cNvGrpSpPr/>
          <p:nvPr/>
        </p:nvGrpSpPr>
        <p:grpSpPr>
          <a:xfrm>
            <a:off x="5711836" y="5294953"/>
            <a:ext cx="2300031" cy="953442"/>
            <a:chOff x="5826369" y="5400630"/>
            <a:chExt cx="2346151" cy="972561"/>
          </a:xfrm>
        </p:grpSpPr>
        <p:cxnSp>
          <p:nvCxnSpPr>
            <p:cNvPr id="61" name="Straight Connector 60"/>
            <p:cNvCxnSpPr/>
            <p:nvPr/>
          </p:nvCxnSpPr>
          <p:spPr>
            <a:xfrm flipH="1" flipV="1">
              <a:off x="5826369" y="5920154"/>
              <a:ext cx="1860421" cy="3090"/>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01058" y="5400630"/>
              <a:ext cx="971462" cy="972561"/>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85" name="TextBox 84"/>
            <p:cNvSpPr txBox="1"/>
            <p:nvPr/>
          </p:nvSpPr>
          <p:spPr>
            <a:xfrm>
              <a:off x="6051456" y="5791358"/>
              <a:ext cx="887679"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grpSp>
        <p:nvGrpSpPr>
          <p:cNvPr id="4" name="Group 3"/>
          <p:cNvGrpSpPr/>
          <p:nvPr/>
        </p:nvGrpSpPr>
        <p:grpSpPr>
          <a:xfrm>
            <a:off x="2891642" y="5322565"/>
            <a:ext cx="2814393" cy="950210"/>
            <a:chOff x="2949625" y="5428797"/>
            <a:chExt cx="2870827" cy="969264"/>
          </a:xfrm>
        </p:grpSpPr>
        <p:cxnSp>
          <p:nvCxnSpPr>
            <p:cNvPr id="64" name="Straight Connector 63"/>
            <p:cNvCxnSpPr>
              <a:stCxn id="122" idx="2"/>
              <a:endCxn id="108" idx="5"/>
            </p:cNvCxnSpPr>
            <p:nvPr/>
          </p:nvCxnSpPr>
          <p:spPr>
            <a:xfrm flipH="1" flipV="1">
              <a:off x="2949625" y="5699237"/>
              <a:ext cx="1901563" cy="214192"/>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4851188" y="5428797"/>
              <a:ext cx="969264" cy="969264"/>
              <a:chOff x="6992246" y="1326819"/>
              <a:chExt cx="969264" cy="969264"/>
            </a:xfrm>
          </p:grpSpPr>
          <p:sp>
            <p:nvSpPr>
              <p:cNvPr id="122" name="Oval 121"/>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23" name="Picture 122"/>
              <p:cNvPicPr>
                <a:picLocks noChangeAspect="1"/>
              </p:cNvPicPr>
              <p:nvPr/>
            </p:nvPicPr>
            <p:blipFill rotWithShape="1">
              <a:blip r:embed="rId5"/>
              <a:srcRect l="7391" t="7830" r="9482" b="13015"/>
              <a:stretch/>
            </p:blipFill>
            <p:spPr>
              <a:xfrm>
                <a:off x="7210865" y="1542754"/>
                <a:ext cx="527923" cy="506645"/>
              </a:xfrm>
              <a:prstGeom prst="rect">
                <a:avLst/>
              </a:prstGeom>
            </p:spPr>
          </p:pic>
        </p:grpSp>
      </p:grpSp>
      <p:grpSp>
        <p:nvGrpSpPr>
          <p:cNvPr id="3" name="Group 2"/>
          <p:cNvGrpSpPr/>
          <p:nvPr/>
        </p:nvGrpSpPr>
        <p:grpSpPr>
          <a:xfrm>
            <a:off x="1429834" y="3653107"/>
            <a:ext cx="3808797" cy="2185325"/>
            <a:chOff x="1458504" y="3725862"/>
            <a:chExt cx="3885171" cy="2229145"/>
          </a:xfrm>
        </p:grpSpPr>
        <p:cxnSp>
          <p:nvCxnSpPr>
            <p:cNvPr id="80" name="Straight Connector 79"/>
            <p:cNvCxnSpPr>
              <a:endCxn id="108" idx="6"/>
            </p:cNvCxnSpPr>
            <p:nvPr/>
          </p:nvCxnSpPr>
          <p:spPr>
            <a:xfrm flipH="1">
              <a:off x="3205461" y="4030662"/>
              <a:ext cx="2138214" cy="1051093"/>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3830038" y="4359544"/>
              <a:ext cx="955711"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108" name="Picture 107"/>
            <p:cNvPicPr>
              <a:picLocks/>
            </p:cNvPicPr>
            <p:nvPr/>
          </p:nvPicPr>
          <p:blipFill rotWithShape="1">
            <a:blip r:embed="rId2"/>
            <a:srcRect l="1" t="9752" r="33179" b="9238"/>
            <a:stretch/>
          </p:blipFill>
          <p:spPr>
            <a:xfrm>
              <a:off x="1458504" y="4208503"/>
              <a:ext cx="1746957" cy="1746504"/>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109" name="TextBox 108"/>
            <p:cNvSpPr txBox="1"/>
            <p:nvPr/>
          </p:nvSpPr>
          <p:spPr>
            <a:xfrm>
              <a:off x="1681977" y="3725862"/>
              <a:ext cx="130001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grpSp>
      <p:sp>
        <p:nvSpPr>
          <p:cNvPr id="137" name="TextBox 136"/>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2" name="Group 1"/>
          <p:cNvGrpSpPr/>
          <p:nvPr/>
        </p:nvGrpSpPr>
        <p:grpSpPr>
          <a:xfrm>
            <a:off x="6733037" y="1074415"/>
            <a:ext cx="4434462" cy="4765016"/>
            <a:chOff x="6868048" y="1095463"/>
            <a:chExt cx="4523382" cy="4860564"/>
          </a:xfrm>
        </p:grpSpPr>
        <p:grpSp>
          <p:nvGrpSpPr>
            <p:cNvPr id="53" name="Group 52"/>
            <p:cNvGrpSpPr/>
            <p:nvPr/>
          </p:nvGrpSpPr>
          <p:grpSpPr>
            <a:xfrm>
              <a:off x="7072163" y="1772493"/>
              <a:ext cx="3577256" cy="1460646"/>
              <a:chOff x="7072163" y="1772493"/>
              <a:chExt cx="3577256" cy="1460646"/>
            </a:xfrm>
          </p:grpSpPr>
          <p:cxnSp>
            <p:nvCxnSpPr>
              <p:cNvPr id="54" name="Straight Connector 53"/>
              <p:cNvCxnSpPr/>
              <p:nvPr/>
            </p:nvCxnSpPr>
            <p:spPr>
              <a:xfrm flipV="1">
                <a:off x="7072163" y="1772493"/>
                <a:ext cx="3577256" cy="1460646"/>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643036" y="2356612"/>
                <a:ext cx="647485" cy="280718"/>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grpSp>
        <p:grpSp>
          <p:nvGrpSpPr>
            <p:cNvPr id="56" name="Group 55"/>
            <p:cNvGrpSpPr/>
            <p:nvPr/>
          </p:nvGrpSpPr>
          <p:grpSpPr>
            <a:xfrm>
              <a:off x="9998163" y="1594400"/>
              <a:ext cx="1231899" cy="2149055"/>
              <a:chOff x="9998163" y="1594400"/>
              <a:chExt cx="1231899" cy="2149055"/>
            </a:xfrm>
          </p:grpSpPr>
          <p:cxnSp>
            <p:nvCxnSpPr>
              <p:cNvPr id="57" name="Straight Connector 56"/>
              <p:cNvCxnSpPr/>
              <p:nvPr/>
            </p:nvCxnSpPr>
            <p:spPr>
              <a:xfrm flipH="1">
                <a:off x="10626370" y="1594400"/>
                <a:ext cx="294026" cy="119727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227865" y="2289273"/>
                <a:ext cx="1002197"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pic>
            <p:nvPicPr>
              <p:cNvPr id="68" name="Picture 67"/>
              <p:cNvPicPr>
                <a:picLocks noChangeAspect="1"/>
              </p:cNvPicPr>
              <p:nvPr/>
            </p:nvPicPr>
            <p:blipFill rotWithShape="1">
              <a:blip r:embed="rId6"/>
              <a:srcRect r="3228" b="11794"/>
              <a:stretch/>
            </p:blipFill>
            <p:spPr>
              <a:xfrm>
                <a:off x="9998163" y="2735262"/>
                <a:ext cx="995494" cy="1008193"/>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grpSp>
          <p:nvGrpSpPr>
            <p:cNvPr id="69" name="Group 68"/>
            <p:cNvGrpSpPr/>
            <p:nvPr/>
          </p:nvGrpSpPr>
          <p:grpSpPr>
            <a:xfrm>
              <a:off x="9104097" y="1095463"/>
              <a:ext cx="2287333" cy="969264"/>
              <a:chOff x="9104097" y="1095463"/>
              <a:chExt cx="2287333" cy="969264"/>
            </a:xfrm>
          </p:grpSpPr>
          <p:cxnSp>
            <p:nvCxnSpPr>
              <p:cNvPr id="70" name="Straight Connector 69"/>
              <p:cNvCxnSpPr/>
              <p:nvPr/>
            </p:nvCxnSpPr>
            <p:spPr>
              <a:xfrm flipV="1">
                <a:off x="9104097" y="1601931"/>
                <a:ext cx="1844584" cy="11089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10422166" y="1095463"/>
                <a:ext cx="969264" cy="969264"/>
                <a:chOff x="6992246" y="1326819"/>
                <a:chExt cx="969264" cy="969264"/>
              </a:xfrm>
            </p:grpSpPr>
            <p:sp>
              <p:nvSpPr>
                <p:cNvPr id="76" name="Oval 75"/>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84" name="Picture 83"/>
                <p:cNvPicPr>
                  <a:picLocks noChangeAspect="1"/>
                </p:cNvPicPr>
                <p:nvPr/>
              </p:nvPicPr>
              <p:blipFill rotWithShape="1">
                <a:blip r:embed="rId5"/>
                <a:srcRect l="8750" t="1410" r="-1"/>
                <a:stretch/>
              </p:blipFill>
              <p:spPr>
                <a:xfrm>
                  <a:off x="7219499" y="1501658"/>
                  <a:ext cx="579512" cy="631055"/>
                </a:xfrm>
                <a:prstGeom prst="rect">
                  <a:avLst/>
                </a:prstGeom>
              </p:spPr>
            </p:pic>
          </p:grpSp>
        </p:grpSp>
        <p:grpSp>
          <p:nvGrpSpPr>
            <p:cNvPr id="87" name="Group 86"/>
            <p:cNvGrpSpPr/>
            <p:nvPr/>
          </p:nvGrpSpPr>
          <p:grpSpPr>
            <a:xfrm>
              <a:off x="7058294" y="4095433"/>
              <a:ext cx="3568076" cy="1860594"/>
              <a:chOff x="7058294" y="4095433"/>
              <a:chExt cx="3568076" cy="1860594"/>
            </a:xfrm>
          </p:grpSpPr>
          <p:cxnSp>
            <p:nvCxnSpPr>
              <p:cNvPr id="88" name="Straight Connector 87"/>
              <p:cNvCxnSpPr/>
              <p:nvPr/>
            </p:nvCxnSpPr>
            <p:spPr>
              <a:xfrm>
                <a:off x="7058294" y="4095433"/>
                <a:ext cx="2824340" cy="1322948"/>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9657106" y="4986763"/>
                <a:ext cx="969264" cy="969264"/>
                <a:chOff x="6065950" y="2297700"/>
                <a:chExt cx="969264" cy="969264"/>
              </a:xfrm>
            </p:grpSpPr>
            <p:sp>
              <p:nvSpPr>
                <p:cNvPr id="90" name="Oval 89"/>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91" name="Picture 90"/>
                <p:cNvPicPr>
                  <a:picLocks noChangeAspect="1"/>
                </p:cNvPicPr>
                <p:nvPr/>
              </p:nvPicPr>
              <p:blipFill rotWithShape="1">
                <a:blip r:embed="rId7"/>
                <a:srcRect l="-1174" t="13123" b="11352"/>
                <a:stretch/>
              </p:blipFill>
              <p:spPr>
                <a:xfrm>
                  <a:off x="6230028" y="2545195"/>
                  <a:ext cx="633749" cy="483413"/>
                </a:xfrm>
                <a:prstGeom prst="rect">
                  <a:avLst/>
                </a:prstGeom>
              </p:spPr>
            </p:pic>
          </p:grpSp>
        </p:grpSp>
        <p:grpSp>
          <p:nvGrpSpPr>
            <p:cNvPr id="92" name="Group 91"/>
            <p:cNvGrpSpPr/>
            <p:nvPr/>
          </p:nvGrpSpPr>
          <p:grpSpPr>
            <a:xfrm>
              <a:off x="7157454" y="3344862"/>
              <a:ext cx="2423304" cy="1418019"/>
              <a:chOff x="7157454" y="3344862"/>
              <a:chExt cx="2423304" cy="1418019"/>
            </a:xfrm>
          </p:grpSpPr>
          <p:cxnSp>
            <p:nvCxnSpPr>
              <p:cNvPr id="93" name="Straight Connector 92"/>
              <p:cNvCxnSpPr>
                <a:endCxn id="96" idx="2"/>
              </p:cNvCxnSpPr>
              <p:nvPr/>
            </p:nvCxnSpPr>
            <p:spPr>
              <a:xfrm>
                <a:off x="7157454" y="3887393"/>
                <a:ext cx="1454040" cy="390856"/>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8611494" y="3793617"/>
                <a:ext cx="969264" cy="969264"/>
                <a:chOff x="9795149" y="5144054"/>
                <a:chExt cx="969264" cy="969264"/>
              </a:xfrm>
            </p:grpSpPr>
            <p:sp>
              <p:nvSpPr>
                <p:cNvPr id="96" name="Oval 95"/>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97" name="Picture 96"/>
                <p:cNvPicPr>
                  <a:picLocks noChangeAspect="1"/>
                </p:cNvPicPr>
                <p:nvPr/>
              </p:nvPicPr>
              <p:blipFill rotWithShape="1">
                <a:blip r:embed="rId8"/>
                <a:srcRect l="4590" t="15266" r="6136" b="5929"/>
                <a:stretch/>
              </p:blipFill>
              <p:spPr>
                <a:xfrm>
                  <a:off x="9995466" y="5406358"/>
                  <a:ext cx="565083" cy="504415"/>
                </a:xfrm>
                <a:prstGeom prst="rect">
                  <a:avLst/>
                </a:prstGeom>
              </p:spPr>
            </p:pic>
          </p:grpSp>
          <p:sp>
            <p:nvSpPr>
              <p:cNvPr id="95" name="TextBox 94"/>
              <p:cNvSpPr txBox="1"/>
              <p:nvPr/>
            </p:nvSpPr>
            <p:spPr>
              <a:xfrm>
                <a:off x="8771345" y="3344862"/>
                <a:ext cx="799692"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grpSp>
        <p:grpSp>
          <p:nvGrpSpPr>
            <p:cNvPr id="98" name="Group 97"/>
            <p:cNvGrpSpPr/>
            <p:nvPr/>
          </p:nvGrpSpPr>
          <p:grpSpPr>
            <a:xfrm>
              <a:off x="6868048" y="1270303"/>
              <a:ext cx="2211465" cy="1723980"/>
              <a:chOff x="6868048" y="1270303"/>
              <a:chExt cx="2211465" cy="1723980"/>
            </a:xfrm>
          </p:grpSpPr>
          <p:cxnSp>
            <p:nvCxnSpPr>
              <p:cNvPr id="103" name="Straight Connector 102"/>
              <p:cNvCxnSpPr/>
              <p:nvPr/>
            </p:nvCxnSpPr>
            <p:spPr>
              <a:xfrm flipV="1">
                <a:off x="6868048" y="2074127"/>
                <a:ext cx="1331316" cy="92015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051" y="1270303"/>
                <a:ext cx="971462" cy="97146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06" name="TextBox 105"/>
              <p:cNvSpPr txBox="1"/>
              <p:nvPr/>
            </p:nvSpPr>
            <p:spPr>
              <a:xfrm>
                <a:off x="7092069" y="2425566"/>
                <a:ext cx="1140633"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grpSp>
      </p:grpSp>
      <p:pic>
        <p:nvPicPr>
          <p:cNvPr id="136" name="Picture 135"/>
          <p:cNvPicPr>
            <a:picLocks/>
          </p:cNvPicPr>
          <p:nvPr/>
        </p:nvPicPr>
        <p:blipFill>
          <a:blip r:embed="rId10">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107"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0" name="Imagen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1"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60325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4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par>
                                <p:cTn id="16" presetID="63" presetClass="path" presetSubtype="0" decel="100000" fill="hold" nodeType="withEffect">
                                  <p:stCondLst>
                                    <p:cond delay="0"/>
                                  </p:stCondLst>
                                  <p:childTnLst>
                                    <p:animMotion origin="layout" path="M -0.11654 -1.62052E-6 L -4.17667E-6 -1.62052E-6 " pathEditMode="relative" rAng="0" ptsTypes="AA">
                                      <p:cBhvr>
                                        <p:cTn id="17" dur="1000" fill="hold"/>
                                        <p:tgtEl>
                                          <p:spTgt spid="4"/>
                                        </p:tgtEl>
                                        <p:attrNameLst>
                                          <p:attrName>ppt_x</p:attrName>
                                          <p:attrName>ppt_y</p:attrName>
                                        </p:attrNameLst>
                                      </p:cBhvr>
                                      <p:rCtr x="5821" y="0"/>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63" presetClass="path" presetSubtype="0" decel="100000" fill="hold" nodeType="withEffect">
                                  <p:stCondLst>
                                    <p:cond delay="0"/>
                                  </p:stCondLst>
                                  <p:childTnLst>
                                    <p:animMotion origin="layout" path="M -0.11654 -1.62052E-6 L -4.17667E-6 -1.62052E-6 " pathEditMode="relative" rAng="0" ptsTypes="AA">
                                      <p:cBhvr>
                                        <p:cTn id="24" dur="1000" fill="hold"/>
                                        <p:tgtEl>
                                          <p:spTgt spid="5"/>
                                        </p:tgtEl>
                                        <p:attrNameLst>
                                          <p:attrName>ppt_x</p:attrName>
                                          <p:attrName>ppt_y</p:attrName>
                                        </p:attrNameLst>
                                      </p:cBhvr>
                                      <p:rCtr x="5821"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25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63" presetClass="path" presetSubtype="0" decel="100000" fill="hold" nodeType="withEffect">
                                  <p:stCondLst>
                                    <p:cond delay="0"/>
                                  </p:stCondLst>
                                  <p:childTnLst>
                                    <p:animMotion origin="layout" path="M -0.05514 -1.70222E-6 L -3.31887E-8 -1.70222E-6 " pathEditMode="relative" rAng="0" ptsTypes="AA">
                                      <p:cBhvr>
                                        <p:cTn id="31" dur="1000" fill="hold"/>
                                        <p:tgtEl>
                                          <p:spTgt spid="7"/>
                                        </p:tgtEl>
                                        <p:attrNameLst>
                                          <p:attrName>ppt_x</p:attrName>
                                          <p:attrName>ppt_y</p:attrName>
                                        </p:attrNameLst>
                                      </p:cBhvr>
                                      <p:rCtr x="27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3229826" y="3001704"/>
            <a:ext cx="950210" cy="950210"/>
            <a:chOff x="2782549" y="5457465"/>
            <a:chExt cx="969264" cy="969264"/>
          </a:xfrm>
        </p:grpSpPr>
        <p:sp>
          <p:nvSpPr>
            <p:cNvPr id="95" name="Oval 94"/>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96"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cxnSp>
        <p:nvCxnSpPr>
          <p:cNvPr id="83" name="Straight Connector 82"/>
          <p:cNvCxnSpPr/>
          <p:nvPr/>
        </p:nvCxnSpPr>
        <p:spPr>
          <a:xfrm>
            <a:off x="6919543" y="4015412"/>
            <a:ext cx="2768819" cy="1296942"/>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996907" y="3133799"/>
            <a:ext cx="3220382" cy="31218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10327605" y="1563544"/>
            <a:ext cx="378119" cy="153970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418648" y="1570926"/>
            <a:ext cx="2314806" cy="1391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5222042" y="5801998"/>
            <a:ext cx="2313642" cy="529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6933139" y="1738136"/>
            <a:ext cx="3506935" cy="1431933"/>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91" idx="4"/>
          </p:cNvCxnSpPr>
          <p:nvPr/>
        </p:nvCxnSpPr>
        <p:spPr>
          <a:xfrm flipH="1">
            <a:off x="5238630" y="4473852"/>
            <a:ext cx="857370" cy="132207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68" idx="2"/>
            <a:endCxn id="160" idx="5"/>
          </p:cNvCxnSpPr>
          <p:nvPr/>
        </p:nvCxnSpPr>
        <p:spPr>
          <a:xfrm flipH="1" flipV="1">
            <a:off x="2891643" y="5587689"/>
            <a:ext cx="1864182" cy="20998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94" idx="2"/>
          </p:cNvCxnSpPr>
          <p:nvPr/>
        </p:nvCxnSpPr>
        <p:spPr>
          <a:xfrm>
            <a:off x="7016754" y="3811462"/>
            <a:ext cx="1425457" cy="38317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91" idx="2"/>
            <a:endCxn id="180" idx="6"/>
          </p:cNvCxnSpPr>
          <p:nvPr/>
        </p:nvCxnSpPr>
        <p:spPr>
          <a:xfrm flipH="1" flipV="1">
            <a:off x="4180037" y="3476810"/>
            <a:ext cx="1015057" cy="9613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164" idx="4"/>
          </p:cNvCxnSpPr>
          <p:nvPr/>
        </p:nvCxnSpPr>
        <p:spPr>
          <a:xfrm flipV="1">
            <a:off x="6498568" y="1789080"/>
            <a:ext cx="518186" cy="919615"/>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91"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133" name="Straight Connector 132"/>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135" name="Picture 1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36" name="TextBox 135"/>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pic>
        <p:nvPicPr>
          <p:cNvPr id="139" name="Picture 1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501" y="5294953"/>
            <a:ext cx="952365" cy="95344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46" name="TextBox 145"/>
          <p:cNvSpPr txBox="1"/>
          <p:nvPr/>
        </p:nvSpPr>
        <p:spPr>
          <a:xfrm>
            <a:off x="5050171" y="4876838"/>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147" name="TextBox 146"/>
          <p:cNvSpPr txBox="1"/>
          <p:nvPr/>
        </p:nvSpPr>
        <p:spPr>
          <a:xfrm>
            <a:off x="5932498" y="5677999"/>
            <a:ext cx="870229"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nvGrpSpPr>
          <p:cNvPr id="148" name="Group 147"/>
          <p:cNvGrpSpPr/>
          <p:nvPr/>
        </p:nvGrpSpPr>
        <p:grpSpPr>
          <a:xfrm>
            <a:off x="10217289" y="1074415"/>
            <a:ext cx="950210" cy="950210"/>
            <a:chOff x="6992246" y="1326819"/>
            <a:chExt cx="969264" cy="969264"/>
          </a:xfrm>
        </p:grpSpPr>
        <p:sp>
          <p:nvSpPr>
            <p:cNvPr id="149" name="Oval 148"/>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50" name="Picture 149"/>
            <p:cNvPicPr>
              <a:picLocks noChangeAspect="1"/>
            </p:cNvPicPr>
            <p:nvPr/>
          </p:nvPicPr>
          <p:blipFill rotWithShape="1">
            <a:blip r:embed="rId5"/>
            <a:srcRect l="6926" t="6926" r="-1"/>
            <a:stretch/>
          </p:blipFill>
          <p:spPr>
            <a:xfrm>
              <a:off x="7207917" y="1536966"/>
              <a:ext cx="591094" cy="595748"/>
            </a:xfrm>
            <a:prstGeom prst="rect">
              <a:avLst/>
            </a:prstGeom>
          </p:spPr>
        </p:pic>
      </p:grpSp>
      <p:sp>
        <p:nvSpPr>
          <p:cNvPr id="151" name="TextBox 150"/>
          <p:cNvSpPr txBox="1"/>
          <p:nvPr/>
        </p:nvSpPr>
        <p:spPr>
          <a:xfrm>
            <a:off x="8473133" y="2310773"/>
            <a:ext cx="634757"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sp>
        <p:nvSpPr>
          <p:cNvPr id="152" name="TextBox 151"/>
          <p:cNvSpPr txBox="1"/>
          <p:nvPr/>
        </p:nvSpPr>
        <p:spPr>
          <a:xfrm>
            <a:off x="10026808" y="2244757"/>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pic>
        <p:nvPicPr>
          <p:cNvPr id="153" name="Picture 152"/>
          <p:cNvPicPr>
            <a:picLocks noChangeAspect="1"/>
          </p:cNvPicPr>
          <p:nvPr/>
        </p:nvPicPr>
        <p:blipFill rotWithShape="1">
          <a:blip r:embed="rId6"/>
          <a:srcRect r="3228" b="11794"/>
          <a:stretch/>
        </p:blipFill>
        <p:spPr>
          <a:xfrm>
            <a:off x="9801620" y="2681980"/>
            <a:ext cx="975925" cy="988374"/>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54" name="TextBox 153"/>
          <p:cNvSpPr txBox="1"/>
          <p:nvPr/>
        </p:nvSpPr>
        <p:spPr>
          <a:xfrm>
            <a:off x="7290574" y="3245742"/>
            <a:ext cx="108244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sp>
        <p:nvSpPr>
          <p:cNvPr id="162" name="TextBox 161"/>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163" name="Group 162"/>
          <p:cNvGrpSpPr/>
          <p:nvPr/>
        </p:nvGrpSpPr>
        <p:grpSpPr>
          <a:xfrm>
            <a:off x="6541649" y="838870"/>
            <a:ext cx="950210" cy="950210"/>
            <a:chOff x="7143894" y="1629641"/>
            <a:chExt cx="969264" cy="969264"/>
          </a:xfrm>
        </p:grpSpPr>
        <p:sp>
          <p:nvSpPr>
            <p:cNvPr id="164" name="Oval 163"/>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65"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sp>
        <p:nvSpPr>
          <p:cNvPr id="166" name="TextBox 165"/>
          <p:cNvSpPr txBox="1"/>
          <p:nvPr/>
        </p:nvSpPr>
        <p:spPr>
          <a:xfrm>
            <a:off x="5580663" y="6150105"/>
            <a:ext cx="783972" cy="416383"/>
          </a:xfrm>
          <a:prstGeom prst="rect">
            <a:avLst/>
          </a:prstGeom>
          <a:noFill/>
        </p:spPr>
        <p:txBody>
          <a:bodyPr wrap="square" lIns="89642" tIns="71714" bIns="71714" rtlCol="0" anchor="ctr" anchorCtr="0">
            <a:spAutoFit/>
          </a:bodyPr>
          <a:lstStyle>
            <a:defPPr>
              <a:defRPr lang="en-US"/>
            </a:defPPr>
            <a:lvl1pPr algn="ctr" defTabSz="932597">
              <a:lnSpc>
                <a:spcPct val="90000"/>
              </a:lnSpc>
              <a:spcBef>
                <a:spcPct val="0"/>
              </a:spcBef>
              <a:defRPr sz="2000" b="1">
                <a:gradFill>
                  <a:gsLst>
                    <a:gs pos="1250">
                      <a:schemeClr val="tx1">
                        <a:lumMod val="50000"/>
                      </a:schemeClr>
                    </a:gs>
                    <a:gs pos="73000">
                      <a:schemeClr val="tx1">
                        <a:lumMod val="50000"/>
                      </a:schemeClr>
                    </a:gs>
                  </a:gsLst>
                  <a:lin ang="5400000" scaled="0"/>
                </a:gradFill>
                <a:latin typeface="Segoe UI Semilight" panose="020B0402040204020203" pitchFamily="34" charset="0"/>
                <a:cs typeface="Segoe UI Semilight" panose="020B0402040204020203" pitchFamily="34" charset="0"/>
              </a:defRPr>
            </a:lvl1pPr>
          </a:lstStyle>
          <a:p>
            <a:pPr>
              <a:defRPr/>
            </a:pPr>
            <a:r>
              <a:rPr lang="en-US" sz="1961" dirty="0">
                <a:gradFill>
                  <a:gsLst>
                    <a:gs pos="1250">
                      <a:srgbClr val="404040">
                        <a:lumMod val="50000"/>
                      </a:srgbClr>
                    </a:gs>
                    <a:gs pos="73000">
                      <a:srgbClr val="404040">
                        <a:lumMod val="50000"/>
                      </a:srgbClr>
                    </a:gs>
                  </a:gsLst>
                  <a:lin ang="5400000" scaled="0"/>
                </a:gradFill>
              </a:rPr>
              <a:t>FILES</a:t>
            </a:r>
          </a:p>
        </p:txBody>
      </p:sp>
      <p:grpSp>
        <p:nvGrpSpPr>
          <p:cNvPr id="167" name="Group 166"/>
          <p:cNvGrpSpPr/>
          <p:nvPr/>
        </p:nvGrpSpPr>
        <p:grpSpPr>
          <a:xfrm>
            <a:off x="4755824" y="5322565"/>
            <a:ext cx="950210" cy="950210"/>
            <a:chOff x="6992246" y="1326819"/>
            <a:chExt cx="969264" cy="969264"/>
          </a:xfrm>
        </p:grpSpPr>
        <p:sp>
          <p:nvSpPr>
            <p:cNvPr id="168" name="Oval 16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69" name="Picture 168"/>
            <p:cNvPicPr>
              <a:picLocks noChangeAspect="1"/>
            </p:cNvPicPr>
            <p:nvPr/>
          </p:nvPicPr>
          <p:blipFill rotWithShape="1">
            <a:blip r:embed="rId5"/>
            <a:srcRect l="7391" t="7830" r="9482" b="13015"/>
            <a:stretch/>
          </p:blipFill>
          <p:spPr>
            <a:xfrm>
              <a:off x="7210865" y="1542754"/>
              <a:ext cx="527923" cy="506645"/>
            </a:xfrm>
            <a:prstGeom prst="rect">
              <a:avLst/>
            </a:prstGeom>
          </p:spPr>
        </p:pic>
      </p:grpSp>
      <p:grpSp>
        <p:nvGrpSpPr>
          <p:cNvPr id="170" name="Group 169"/>
          <p:cNvGrpSpPr/>
          <p:nvPr/>
        </p:nvGrpSpPr>
        <p:grpSpPr>
          <a:xfrm>
            <a:off x="9467268" y="4889221"/>
            <a:ext cx="950210" cy="950210"/>
            <a:chOff x="6065950" y="2297700"/>
            <a:chExt cx="969264" cy="969264"/>
          </a:xfrm>
        </p:grpSpPr>
        <p:sp>
          <p:nvSpPr>
            <p:cNvPr id="171" name="Oval 170"/>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72" name="Picture 171"/>
            <p:cNvPicPr>
              <a:picLocks noChangeAspect="1"/>
            </p:cNvPicPr>
            <p:nvPr/>
          </p:nvPicPr>
          <p:blipFill rotWithShape="1">
            <a:blip r:embed="rId7"/>
            <a:srcRect l="-1174" t="13123" b="11352"/>
            <a:stretch/>
          </p:blipFill>
          <p:spPr>
            <a:xfrm>
              <a:off x="6230028" y="2545195"/>
              <a:ext cx="633749" cy="483413"/>
            </a:xfrm>
            <a:prstGeom prst="rect">
              <a:avLst/>
            </a:prstGeom>
          </p:spPr>
        </p:pic>
      </p:grpSp>
      <p:grpSp>
        <p:nvGrpSpPr>
          <p:cNvPr id="193" name="Group 192"/>
          <p:cNvGrpSpPr/>
          <p:nvPr/>
        </p:nvGrpSpPr>
        <p:grpSpPr>
          <a:xfrm>
            <a:off x="8442211" y="3719529"/>
            <a:ext cx="950210" cy="950210"/>
            <a:chOff x="9795149" y="5144054"/>
            <a:chExt cx="969264" cy="969264"/>
          </a:xfrm>
        </p:grpSpPr>
        <p:sp>
          <p:nvSpPr>
            <p:cNvPr id="194" name="Oval 193"/>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95" name="Picture 194"/>
            <p:cNvPicPr>
              <a:picLocks noChangeAspect="1"/>
            </p:cNvPicPr>
            <p:nvPr/>
          </p:nvPicPr>
          <p:blipFill rotWithShape="1">
            <a:blip r:embed="rId8"/>
            <a:srcRect l="4590" t="15266" r="6136" b="5929"/>
            <a:stretch/>
          </p:blipFill>
          <p:spPr>
            <a:xfrm>
              <a:off x="9995466" y="5406358"/>
              <a:ext cx="565083" cy="504415"/>
            </a:xfrm>
            <a:prstGeom prst="rect">
              <a:avLst/>
            </a:prstGeom>
          </p:spPr>
        </p:pic>
      </p:grpSp>
      <p:sp>
        <p:nvSpPr>
          <p:cNvPr id="196" name="TextBox 195"/>
          <p:cNvSpPr txBox="1"/>
          <p:nvPr/>
        </p:nvSpPr>
        <p:spPr>
          <a:xfrm>
            <a:off x="8598919" y="3279596"/>
            <a:ext cx="783972"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sp>
        <p:nvSpPr>
          <p:cNvPr id="203" name="Rectangle 202"/>
          <p:cNvSpPr/>
          <p:nvPr/>
        </p:nvSpPr>
        <p:spPr bwMode="auto">
          <a:xfrm>
            <a:off x="-5223"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400173" y="1934118"/>
            <a:ext cx="2343564" cy="2264340"/>
            <a:chOff x="408196" y="1972404"/>
            <a:chExt cx="2390557" cy="2309745"/>
          </a:xfrm>
        </p:grpSpPr>
        <p:cxnSp>
          <p:nvCxnSpPr>
            <p:cNvPr id="119" name="Straight Connector 118"/>
            <p:cNvCxnSpPr>
              <a:stCxn id="177" idx="4"/>
            </p:cNvCxnSpPr>
            <p:nvPr/>
          </p:nvCxnSpPr>
          <p:spPr>
            <a:xfrm>
              <a:off x="1603474" y="3421062"/>
              <a:ext cx="303023" cy="861087"/>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408196" y="1972404"/>
              <a:ext cx="2390557"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CONVERSATIONS</a:t>
              </a:r>
            </a:p>
          </p:txBody>
        </p:sp>
        <p:sp>
          <p:nvSpPr>
            <p:cNvPr id="177" name="Oval 176"/>
            <p:cNvSpPr/>
            <p:nvPr/>
          </p:nvSpPr>
          <p:spPr bwMode="auto">
            <a:xfrm>
              <a:off x="1118842" y="2451798"/>
              <a:ext cx="969264" cy="969264"/>
            </a:xfrm>
            <a:prstGeom prst="ellipse">
              <a:avLst/>
            </a:prstGeom>
            <a:solidFill>
              <a:srgbClr val="2172B9"/>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78" name="Picture 177"/>
            <p:cNvPicPr>
              <a:picLocks noChangeAspect="1"/>
            </p:cNvPicPr>
            <p:nvPr/>
          </p:nvPicPr>
          <p:blipFill rotWithShape="1">
            <a:blip r:embed="rId9"/>
            <a:srcRect l="5400" t="10793" r="3872" b="9847"/>
            <a:stretch/>
          </p:blipFill>
          <p:spPr>
            <a:xfrm>
              <a:off x="1321998" y="2688173"/>
              <a:ext cx="584499" cy="507968"/>
            </a:xfrm>
            <a:prstGeom prst="rect">
              <a:avLst/>
            </a:prstGeom>
          </p:spPr>
        </p:pic>
      </p:grpSp>
      <p:sp>
        <p:nvSpPr>
          <p:cNvPr id="6" name="Title 5"/>
          <p:cNvSpPr>
            <a:spLocks noGrp="1"/>
          </p:cNvSpPr>
          <p:nvPr>
            <p:ph type="title"/>
          </p:nvPr>
        </p:nvSpPr>
        <p:spPr/>
        <p:txBody>
          <a:bodyPr/>
          <a:lstStyle/>
          <a:p>
            <a:r>
              <a:rPr lang="en-US" dirty="0" smtClean="0"/>
              <a:t>/groups</a:t>
            </a:r>
            <a:endParaRPr lang="en-US" dirty="0"/>
          </a:p>
        </p:txBody>
      </p:sp>
      <p:cxnSp>
        <p:nvCxnSpPr>
          <p:cNvPr id="137" name="Straight Connector 136"/>
          <p:cNvCxnSpPr>
            <a:endCxn id="160"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sp>
        <p:nvSpPr>
          <p:cNvPr id="161" name="TextBox 160"/>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grpSp>
        <p:nvGrpSpPr>
          <p:cNvPr id="8" name="Group 7"/>
          <p:cNvGrpSpPr/>
          <p:nvPr/>
        </p:nvGrpSpPr>
        <p:grpSpPr>
          <a:xfrm>
            <a:off x="2891642" y="2542354"/>
            <a:ext cx="1502247" cy="1834648"/>
            <a:chOff x="2949625" y="2592836"/>
            <a:chExt cx="1532370" cy="1871437"/>
          </a:xfrm>
        </p:grpSpPr>
        <p:grpSp>
          <p:nvGrpSpPr>
            <p:cNvPr id="4" name="Group 3"/>
            <p:cNvGrpSpPr/>
            <p:nvPr/>
          </p:nvGrpSpPr>
          <p:grpSpPr>
            <a:xfrm>
              <a:off x="2949625" y="3061398"/>
              <a:ext cx="1314229" cy="1402875"/>
              <a:chOff x="2949625" y="3061398"/>
              <a:chExt cx="1314229" cy="1402875"/>
            </a:xfrm>
          </p:grpSpPr>
          <p:cxnSp>
            <p:nvCxnSpPr>
              <p:cNvPr id="84" name="Straight Connector 83"/>
              <p:cNvCxnSpPr>
                <a:stCxn id="180" idx="3"/>
                <a:endCxn id="160" idx="7"/>
              </p:cNvCxnSpPr>
              <p:nvPr/>
            </p:nvCxnSpPr>
            <p:spPr>
              <a:xfrm flipH="1">
                <a:off x="2949625" y="3888717"/>
                <a:ext cx="486910" cy="575556"/>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9" name="Group 178"/>
              <p:cNvGrpSpPr/>
              <p:nvPr/>
            </p:nvGrpSpPr>
            <p:grpSpPr>
              <a:xfrm>
                <a:off x="3294590" y="3061398"/>
                <a:ext cx="969264" cy="969264"/>
                <a:chOff x="2782549" y="5457465"/>
                <a:chExt cx="969264" cy="969264"/>
              </a:xfrm>
            </p:grpSpPr>
            <p:sp>
              <p:nvSpPr>
                <p:cNvPr id="180" name="Oval 179"/>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81"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grpSp>
        <p:sp>
          <p:nvSpPr>
            <p:cNvPr id="182" name="TextBox 181"/>
            <p:cNvSpPr txBox="1"/>
            <p:nvPr/>
          </p:nvSpPr>
          <p:spPr>
            <a:xfrm>
              <a:off x="3096855" y="2592836"/>
              <a:ext cx="138514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sp>
        <p:nvSpPr>
          <p:cNvPr id="192" name="TextBox 191"/>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3" name="Group 2"/>
          <p:cNvGrpSpPr/>
          <p:nvPr/>
        </p:nvGrpSpPr>
        <p:grpSpPr>
          <a:xfrm>
            <a:off x="2891642" y="4473851"/>
            <a:ext cx="5120224" cy="1798924"/>
            <a:chOff x="2949625" y="4563065"/>
            <a:chExt cx="5222895" cy="1834996"/>
          </a:xfrm>
        </p:grpSpPr>
        <p:grpSp>
          <p:nvGrpSpPr>
            <p:cNvPr id="79" name="Group 78"/>
            <p:cNvGrpSpPr/>
            <p:nvPr/>
          </p:nvGrpSpPr>
          <p:grpSpPr>
            <a:xfrm>
              <a:off x="5151437" y="4563065"/>
              <a:ext cx="1066800" cy="1348587"/>
              <a:chOff x="5151437" y="4563065"/>
              <a:chExt cx="1066800" cy="1348587"/>
            </a:xfrm>
          </p:grpSpPr>
          <p:cxnSp>
            <p:nvCxnSpPr>
              <p:cNvPr id="80" name="Straight Connector 79"/>
              <p:cNvCxnSpPr/>
              <p:nvPr/>
            </p:nvCxnSpPr>
            <p:spPr>
              <a:xfrm flipH="1">
                <a:off x="5343675" y="4563065"/>
                <a:ext cx="874562" cy="134858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151437" y="4974132"/>
                <a:ext cx="1002197"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grpSp>
        <p:grpSp>
          <p:nvGrpSpPr>
            <p:cNvPr id="82" name="Group 81"/>
            <p:cNvGrpSpPr/>
            <p:nvPr/>
          </p:nvGrpSpPr>
          <p:grpSpPr>
            <a:xfrm>
              <a:off x="5826369" y="5400630"/>
              <a:ext cx="2346151" cy="972561"/>
              <a:chOff x="5826369" y="5400630"/>
              <a:chExt cx="2346151" cy="972561"/>
            </a:xfrm>
          </p:grpSpPr>
          <p:cxnSp>
            <p:nvCxnSpPr>
              <p:cNvPr id="85" name="Straight Connector 84"/>
              <p:cNvCxnSpPr/>
              <p:nvPr/>
            </p:nvCxnSpPr>
            <p:spPr>
              <a:xfrm flipH="1" flipV="1">
                <a:off x="5826369" y="5920154"/>
                <a:ext cx="1860421" cy="3090"/>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058" y="5400630"/>
                <a:ext cx="971462" cy="972561"/>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88" name="TextBox 87"/>
              <p:cNvSpPr txBox="1"/>
              <p:nvPr/>
            </p:nvSpPr>
            <p:spPr>
              <a:xfrm>
                <a:off x="6051456" y="5791358"/>
                <a:ext cx="887679"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grpSp>
          <p:nvGrpSpPr>
            <p:cNvPr id="89" name="Group 88"/>
            <p:cNvGrpSpPr/>
            <p:nvPr/>
          </p:nvGrpSpPr>
          <p:grpSpPr>
            <a:xfrm>
              <a:off x="2949625" y="5428797"/>
              <a:ext cx="2870827" cy="969264"/>
              <a:chOff x="2949625" y="5428797"/>
              <a:chExt cx="2870827" cy="969264"/>
            </a:xfrm>
          </p:grpSpPr>
          <p:cxnSp>
            <p:nvCxnSpPr>
              <p:cNvPr id="90" name="Straight Connector 89"/>
              <p:cNvCxnSpPr>
                <a:stCxn id="92" idx="2"/>
              </p:cNvCxnSpPr>
              <p:nvPr/>
            </p:nvCxnSpPr>
            <p:spPr>
              <a:xfrm flipH="1" flipV="1">
                <a:off x="2949625" y="5699237"/>
                <a:ext cx="1901563" cy="214192"/>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4851188" y="5428797"/>
                <a:ext cx="969264" cy="969264"/>
                <a:chOff x="6992246" y="1326819"/>
                <a:chExt cx="969264" cy="969264"/>
              </a:xfrm>
            </p:grpSpPr>
            <p:sp>
              <p:nvSpPr>
                <p:cNvPr id="92" name="Oval 91"/>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93" name="Picture 92"/>
                <p:cNvPicPr>
                  <a:picLocks noChangeAspect="1"/>
                </p:cNvPicPr>
                <p:nvPr/>
              </p:nvPicPr>
              <p:blipFill rotWithShape="1">
                <a:blip r:embed="rId5"/>
                <a:srcRect l="7391" t="7830" r="9482" b="13015"/>
                <a:stretch/>
              </p:blipFill>
              <p:spPr>
                <a:xfrm>
                  <a:off x="7210865" y="1542754"/>
                  <a:ext cx="527923" cy="506645"/>
                </a:xfrm>
                <a:prstGeom prst="rect">
                  <a:avLst/>
                </a:prstGeom>
              </p:spPr>
            </p:pic>
          </p:grpSp>
        </p:grpSp>
      </p:grpSp>
      <p:pic>
        <p:nvPicPr>
          <p:cNvPr id="160" name="Picture 159"/>
          <p:cNvPicPr>
            <a:picLocks/>
          </p:cNvPicPr>
          <p:nvPr/>
        </p:nvPicPr>
        <p:blipFill rotWithShape="1">
          <a:blip r:embed="rId10"/>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pic>
        <p:nvPicPr>
          <p:cNvPr id="191" name="Picture 190"/>
          <p:cNvPicPr>
            <a:picLocks/>
          </p:cNvPicPr>
          <p:nvPr/>
        </p:nvPicPr>
        <p:blipFill>
          <a:blip r:embed="rId11">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97"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8" name="Imagen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2"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2720418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63" presetClass="path" presetSubtype="0" decel="100000" fill="hold" nodeType="withEffect">
                                  <p:stCondLst>
                                    <p:cond delay="500"/>
                                  </p:stCondLst>
                                  <p:childTnLst>
                                    <p:animMotion origin="layout" path="M 4.80214E-6 -6.03722E-7 L 0.03893 -6.03722E-7 " pathEditMode="relative" rAng="0" ptsTypes="AA">
                                      <p:cBhvr>
                                        <p:cTn id="15" dur="1000" spd="-100000" fill="hold"/>
                                        <p:tgtEl>
                                          <p:spTgt spid="5"/>
                                        </p:tgtEl>
                                        <p:attrNameLst>
                                          <p:attrName>ppt_x</p:attrName>
                                          <p:attrName>ppt_y</p:attrName>
                                        </p:attrNameLst>
                                      </p:cBhvr>
                                      <p:rCtr x="19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0" name="Straight Connector 179"/>
          <p:cNvCxnSpPr/>
          <p:nvPr/>
        </p:nvCxnSpPr>
        <p:spPr>
          <a:xfrm flipH="1" flipV="1">
            <a:off x="5222042" y="5801998"/>
            <a:ext cx="2313642" cy="529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10327605" y="1563544"/>
            <a:ext cx="378119" cy="153970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059502" y="2681980"/>
            <a:ext cx="3718044" cy="3566415"/>
            <a:chOff x="7353458" y="2887662"/>
            <a:chExt cx="3792599" cy="3637929"/>
          </a:xfrm>
        </p:grpSpPr>
        <p:pic>
          <p:nvPicPr>
            <p:cNvPr id="92" name="Picture 91"/>
            <p:cNvPicPr>
              <a:picLocks noChangeAspect="1"/>
            </p:cNvPicPr>
            <p:nvPr/>
          </p:nvPicPr>
          <p:blipFill rotWithShape="1">
            <a:blip r:embed="rId2"/>
            <a:srcRect r="3228" b="11794"/>
            <a:stretch/>
          </p:blipFill>
          <p:spPr>
            <a:xfrm>
              <a:off x="10150563" y="2887662"/>
              <a:ext cx="995494" cy="1008193"/>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458" y="5553030"/>
              <a:ext cx="971462" cy="972561"/>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cxnSp>
        <p:nvCxnSpPr>
          <p:cNvPr id="176" name="Straight Connector 175"/>
          <p:cNvCxnSpPr/>
          <p:nvPr/>
        </p:nvCxnSpPr>
        <p:spPr>
          <a:xfrm>
            <a:off x="6919543" y="4015412"/>
            <a:ext cx="2768819" cy="1296942"/>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8418648" y="1570926"/>
            <a:ext cx="2314806" cy="1391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6933139" y="1738136"/>
            <a:ext cx="3506935" cy="1431933"/>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236" idx="4"/>
          </p:cNvCxnSpPr>
          <p:nvPr/>
        </p:nvCxnSpPr>
        <p:spPr>
          <a:xfrm flipH="1">
            <a:off x="5238630" y="4473852"/>
            <a:ext cx="857370" cy="132207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210" idx="2"/>
            <a:endCxn id="227" idx="5"/>
          </p:cNvCxnSpPr>
          <p:nvPr/>
        </p:nvCxnSpPr>
        <p:spPr>
          <a:xfrm flipH="1" flipV="1">
            <a:off x="2891643" y="5587689"/>
            <a:ext cx="1864182" cy="20998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endCxn id="220" idx="2"/>
          </p:cNvCxnSpPr>
          <p:nvPr/>
        </p:nvCxnSpPr>
        <p:spPr>
          <a:xfrm>
            <a:off x="7016754" y="3811462"/>
            <a:ext cx="1425457" cy="38317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236" idx="2"/>
            <a:endCxn id="233" idx="6"/>
          </p:cNvCxnSpPr>
          <p:nvPr/>
        </p:nvCxnSpPr>
        <p:spPr>
          <a:xfrm flipH="1" flipV="1">
            <a:off x="4180037" y="3476810"/>
            <a:ext cx="1015057" cy="9613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206" idx="4"/>
          </p:cNvCxnSpPr>
          <p:nvPr/>
        </p:nvCxnSpPr>
        <p:spPr>
          <a:xfrm flipV="1">
            <a:off x="6498568" y="1789080"/>
            <a:ext cx="518186" cy="919615"/>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236"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9" name="Picture 1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190" name="Straight Connector 189"/>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192" name="Picture 1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93" name="TextBox 192"/>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sp>
        <p:nvSpPr>
          <p:cNvPr id="195" name="TextBox 194"/>
          <p:cNvSpPr txBox="1"/>
          <p:nvPr/>
        </p:nvSpPr>
        <p:spPr>
          <a:xfrm>
            <a:off x="5050171" y="4876838"/>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196" name="TextBox 195"/>
          <p:cNvSpPr txBox="1"/>
          <p:nvPr/>
        </p:nvSpPr>
        <p:spPr>
          <a:xfrm>
            <a:off x="5932498" y="5677999"/>
            <a:ext cx="870229"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nvGrpSpPr>
          <p:cNvPr id="197" name="Group 196"/>
          <p:cNvGrpSpPr/>
          <p:nvPr/>
        </p:nvGrpSpPr>
        <p:grpSpPr>
          <a:xfrm>
            <a:off x="10217289" y="1074415"/>
            <a:ext cx="950210" cy="950210"/>
            <a:chOff x="6992246" y="1326819"/>
            <a:chExt cx="969264" cy="969264"/>
          </a:xfrm>
        </p:grpSpPr>
        <p:sp>
          <p:nvSpPr>
            <p:cNvPr id="198" name="Oval 19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99" name="Picture 198"/>
            <p:cNvPicPr>
              <a:picLocks noChangeAspect="1"/>
            </p:cNvPicPr>
            <p:nvPr/>
          </p:nvPicPr>
          <p:blipFill rotWithShape="1">
            <a:blip r:embed="rId6"/>
            <a:srcRect l="8750" t="18254" r="-1"/>
            <a:stretch/>
          </p:blipFill>
          <p:spPr>
            <a:xfrm>
              <a:off x="7219499" y="1609476"/>
              <a:ext cx="579512" cy="523238"/>
            </a:xfrm>
            <a:prstGeom prst="rect">
              <a:avLst/>
            </a:prstGeom>
          </p:spPr>
        </p:pic>
      </p:grpSp>
      <p:sp>
        <p:nvSpPr>
          <p:cNvPr id="200" name="TextBox 199"/>
          <p:cNvSpPr txBox="1"/>
          <p:nvPr/>
        </p:nvSpPr>
        <p:spPr>
          <a:xfrm>
            <a:off x="8473133" y="2310773"/>
            <a:ext cx="634757"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sp>
        <p:nvSpPr>
          <p:cNvPr id="201" name="TextBox 200"/>
          <p:cNvSpPr txBox="1"/>
          <p:nvPr/>
        </p:nvSpPr>
        <p:spPr>
          <a:xfrm>
            <a:off x="10026808" y="2244757"/>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204" name="TextBox 203"/>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205" name="Group 204"/>
          <p:cNvGrpSpPr/>
          <p:nvPr/>
        </p:nvGrpSpPr>
        <p:grpSpPr>
          <a:xfrm>
            <a:off x="6541649" y="838870"/>
            <a:ext cx="950210" cy="950210"/>
            <a:chOff x="7143894" y="1629641"/>
            <a:chExt cx="969264" cy="969264"/>
          </a:xfrm>
        </p:grpSpPr>
        <p:sp>
          <p:nvSpPr>
            <p:cNvPr id="206" name="Oval 205"/>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207"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sp>
        <p:nvSpPr>
          <p:cNvPr id="208" name="TextBox 207"/>
          <p:cNvSpPr txBox="1"/>
          <p:nvPr/>
        </p:nvSpPr>
        <p:spPr>
          <a:xfrm>
            <a:off x="5580663" y="6150105"/>
            <a:ext cx="783972" cy="416383"/>
          </a:xfrm>
          <a:prstGeom prst="rect">
            <a:avLst/>
          </a:prstGeom>
          <a:noFill/>
        </p:spPr>
        <p:txBody>
          <a:bodyPr wrap="square" lIns="89642" tIns="71714" bIns="71714" rtlCol="0" anchor="ctr" anchorCtr="0">
            <a:spAutoFit/>
          </a:bodyPr>
          <a:lstStyle>
            <a:defPPr>
              <a:defRPr lang="en-US"/>
            </a:defPPr>
            <a:lvl1pPr algn="ctr" defTabSz="932597">
              <a:lnSpc>
                <a:spcPct val="90000"/>
              </a:lnSpc>
              <a:spcBef>
                <a:spcPct val="0"/>
              </a:spcBef>
              <a:defRPr sz="2000" b="1">
                <a:gradFill>
                  <a:gsLst>
                    <a:gs pos="1250">
                      <a:schemeClr val="tx1">
                        <a:lumMod val="50000"/>
                      </a:schemeClr>
                    </a:gs>
                    <a:gs pos="73000">
                      <a:schemeClr val="tx1">
                        <a:lumMod val="50000"/>
                      </a:schemeClr>
                    </a:gs>
                  </a:gsLst>
                  <a:lin ang="5400000" scaled="0"/>
                </a:gradFill>
                <a:latin typeface="Segoe UI Semilight" panose="020B0402040204020203" pitchFamily="34" charset="0"/>
                <a:cs typeface="Segoe UI Semilight" panose="020B0402040204020203" pitchFamily="34" charset="0"/>
              </a:defRPr>
            </a:lvl1pPr>
          </a:lstStyle>
          <a:p>
            <a:pPr>
              <a:defRPr/>
            </a:pPr>
            <a:r>
              <a:rPr lang="en-US" sz="1961" dirty="0">
                <a:gradFill>
                  <a:gsLst>
                    <a:gs pos="1250">
                      <a:srgbClr val="404040">
                        <a:lumMod val="50000"/>
                      </a:srgbClr>
                    </a:gs>
                    <a:gs pos="73000">
                      <a:srgbClr val="404040">
                        <a:lumMod val="50000"/>
                      </a:srgbClr>
                    </a:gs>
                  </a:gsLst>
                  <a:lin ang="5400000" scaled="0"/>
                </a:gradFill>
              </a:rPr>
              <a:t>FILES</a:t>
            </a:r>
          </a:p>
        </p:txBody>
      </p:sp>
      <p:grpSp>
        <p:nvGrpSpPr>
          <p:cNvPr id="209" name="Group 208"/>
          <p:cNvGrpSpPr/>
          <p:nvPr/>
        </p:nvGrpSpPr>
        <p:grpSpPr>
          <a:xfrm>
            <a:off x="4755824" y="5322565"/>
            <a:ext cx="950210" cy="950210"/>
            <a:chOff x="6992246" y="1326819"/>
            <a:chExt cx="969264" cy="969264"/>
          </a:xfrm>
        </p:grpSpPr>
        <p:sp>
          <p:nvSpPr>
            <p:cNvPr id="210" name="Oval 209"/>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11" name="Picture 210"/>
            <p:cNvPicPr>
              <a:picLocks noChangeAspect="1"/>
            </p:cNvPicPr>
            <p:nvPr/>
          </p:nvPicPr>
          <p:blipFill rotWithShape="1">
            <a:blip r:embed="rId6"/>
            <a:srcRect l="7391" t="7830" r="9482" b="13015"/>
            <a:stretch/>
          </p:blipFill>
          <p:spPr>
            <a:xfrm>
              <a:off x="7210865" y="1542754"/>
              <a:ext cx="527923" cy="506645"/>
            </a:xfrm>
            <a:prstGeom prst="rect">
              <a:avLst/>
            </a:prstGeom>
          </p:spPr>
        </p:pic>
      </p:grpSp>
      <p:grpSp>
        <p:nvGrpSpPr>
          <p:cNvPr id="212" name="Group 211"/>
          <p:cNvGrpSpPr/>
          <p:nvPr/>
        </p:nvGrpSpPr>
        <p:grpSpPr>
          <a:xfrm>
            <a:off x="9467268" y="4889221"/>
            <a:ext cx="950210" cy="950210"/>
            <a:chOff x="6065950" y="2297700"/>
            <a:chExt cx="969264" cy="969264"/>
          </a:xfrm>
        </p:grpSpPr>
        <p:sp>
          <p:nvSpPr>
            <p:cNvPr id="213" name="Oval 212"/>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14" name="Picture 213"/>
            <p:cNvPicPr>
              <a:picLocks noChangeAspect="1"/>
            </p:cNvPicPr>
            <p:nvPr/>
          </p:nvPicPr>
          <p:blipFill rotWithShape="1">
            <a:blip r:embed="rId7"/>
            <a:srcRect l="-1174" t="13123" b="11352"/>
            <a:stretch/>
          </p:blipFill>
          <p:spPr>
            <a:xfrm>
              <a:off x="6230028" y="2545195"/>
              <a:ext cx="633749" cy="483413"/>
            </a:xfrm>
            <a:prstGeom prst="rect">
              <a:avLst/>
            </a:prstGeom>
          </p:spPr>
        </p:pic>
      </p:grpSp>
      <p:grpSp>
        <p:nvGrpSpPr>
          <p:cNvPr id="219" name="Group 218"/>
          <p:cNvGrpSpPr/>
          <p:nvPr/>
        </p:nvGrpSpPr>
        <p:grpSpPr>
          <a:xfrm>
            <a:off x="8442211" y="3719529"/>
            <a:ext cx="950210" cy="950210"/>
            <a:chOff x="9795149" y="5144054"/>
            <a:chExt cx="969264" cy="969264"/>
          </a:xfrm>
        </p:grpSpPr>
        <p:sp>
          <p:nvSpPr>
            <p:cNvPr id="220" name="Oval 219"/>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21" name="Picture 220"/>
            <p:cNvPicPr>
              <a:picLocks noChangeAspect="1"/>
            </p:cNvPicPr>
            <p:nvPr/>
          </p:nvPicPr>
          <p:blipFill rotWithShape="1">
            <a:blip r:embed="rId8"/>
            <a:srcRect l="4590" t="15266" r="6136" b="5929"/>
            <a:stretch/>
          </p:blipFill>
          <p:spPr>
            <a:xfrm>
              <a:off x="9995466" y="5406358"/>
              <a:ext cx="565083" cy="504415"/>
            </a:xfrm>
            <a:prstGeom prst="rect">
              <a:avLst/>
            </a:prstGeom>
          </p:spPr>
        </p:pic>
      </p:grpSp>
      <p:sp>
        <p:nvSpPr>
          <p:cNvPr id="222" name="TextBox 221"/>
          <p:cNvSpPr txBox="1"/>
          <p:nvPr/>
        </p:nvSpPr>
        <p:spPr>
          <a:xfrm>
            <a:off x="8598919" y="3279596"/>
            <a:ext cx="783972"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cxnSp>
        <p:nvCxnSpPr>
          <p:cNvPr id="223" name="Straight Connector 222"/>
          <p:cNvCxnSpPr>
            <a:stCxn id="233" idx="3"/>
            <a:endCxn id="227" idx="7"/>
          </p:cNvCxnSpPr>
          <p:nvPr/>
        </p:nvCxnSpPr>
        <p:spPr>
          <a:xfrm flipH="1">
            <a:off x="2891642" y="3812760"/>
            <a:ext cx="477338" cy="564242"/>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30" idx="4"/>
          </p:cNvCxnSpPr>
          <p:nvPr/>
        </p:nvCxnSpPr>
        <p:spPr>
          <a:xfrm>
            <a:off x="1571954" y="3354298"/>
            <a:ext cx="297066" cy="84416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endCxn id="227"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227" name="Picture 226"/>
          <p:cNvPicPr>
            <a:picLocks/>
          </p:cNvPicPr>
          <p:nvPr/>
        </p:nvPicPr>
        <p:blipFill rotWithShape="1">
          <a:blip r:embed="rId9"/>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228" name="TextBox 227"/>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sp>
        <p:nvSpPr>
          <p:cNvPr id="229" name="TextBox 228"/>
          <p:cNvSpPr txBox="1"/>
          <p:nvPr/>
        </p:nvSpPr>
        <p:spPr>
          <a:xfrm>
            <a:off x="400173" y="1934117"/>
            <a:ext cx="2343564"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CONVERSATIONS</a:t>
            </a:r>
          </a:p>
        </p:txBody>
      </p:sp>
      <p:sp>
        <p:nvSpPr>
          <p:cNvPr id="230" name="Oval 229"/>
          <p:cNvSpPr/>
          <p:nvPr/>
        </p:nvSpPr>
        <p:spPr bwMode="auto">
          <a:xfrm>
            <a:off x="1096849" y="2404088"/>
            <a:ext cx="950210" cy="950210"/>
          </a:xfrm>
          <a:prstGeom prst="ellipse">
            <a:avLst/>
          </a:prstGeom>
          <a:solidFill>
            <a:srgbClr val="2172B9"/>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31" name="Picture 230"/>
          <p:cNvPicPr>
            <a:picLocks noChangeAspect="1"/>
          </p:cNvPicPr>
          <p:nvPr/>
        </p:nvPicPr>
        <p:blipFill rotWithShape="1">
          <a:blip r:embed="rId10"/>
          <a:srcRect l="5400" t="10793" r="3872" b="9847"/>
          <a:stretch/>
        </p:blipFill>
        <p:spPr>
          <a:xfrm>
            <a:off x="1296011" y="2635816"/>
            <a:ext cx="573009" cy="497982"/>
          </a:xfrm>
          <a:prstGeom prst="rect">
            <a:avLst/>
          </a:prstGeom>
        </p:spPr>
      </p:pic>
      <p:grpSp>
        <p:nvGrpSpPr>
          <p:cNvPr id="232" name="Group 231"/>
          <p:cNvGrpSpPr/>
          <p:nvPr/>
        </p:nvGrpSpPr>
        <p:grpSpPr>
          <a:xfrm>
            <a:off x="3229826" y="3001704"/>
            <a:ext cx="950210" cy="950210"/>
            <a:chOff x="2782549" y="5457465"/>
            <a:chExt cx="969264" cy="969264"/>
          </a:xfrm>
        </p:grpSpPr>
        <p:sp>
          <p:nvSpPr>
            <p:cNvPr id="233" name="Oval 232"/>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234"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235" name="TextBox 234"/>
          <p:cNvSpPr txBox="1"/>
          <p:nvPr/>
        </p:nvSpPr>
        <p:spPr>
          <a:xfrm>
            <a:off x="3035978" y="2542353"/>
            <a:ext cx="1357911"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sp>
        <p:nvSpPr>
          <p:cNvPr id="81" name="Rectangle 80"/>
          <p:cNvSpPr/>
          <p:nvPr/>
        </p:nvSpPr>
        <p:spPr bwMode="auto">
          <a:xfrm>
            <a:off x="-5223"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6996907" y="3172451"/>
            <a:ext cx="2821664" cy="348490"/>
            <a:chOff x="7137209" y="3235569"/>
            <a:chExt cx="2878244" cy="355478"/>
          </a:xfrm>
        </p:grpSpPr>
        <p:cxnSp>
          <p:nvCxnSpPr>
            <p:cNvPr id="177" name="Straight Connector 176"/>
            <p:cNvCxnSpPr/>
            <p:nvPr/>
          </p:nvCxnSpPr>
          <p:spPr>
            <a:xfrm flipV="1">
              <a:off x="7137209" y="3235569"/>
              <a:ext cx="2878244" cy="279019"/>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7436765" y="3310329"/>
              <a:ext cx="1104148"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grpSp>
      <p:sp>
        <p:nvSpPr>
          <p:cNvPr id="6" name="Title 5"/>
          <p:cNvSpPr>
            <a:spLocks noGrp="1"/>
          </p:cNvSpPr>
          <p:nvPr>
            <p:ph type="title"/>
          </p:nvPr>
        </p:nvSpPr>
        <p:spPr/>
        <p:txBody>
          <a:bodyPr/>
          <a:lstStyle/>
          <a:p>
            <a:r>
              <a:rPr lang="en-US" dirty="0" smtClean="0"/>
              <a:t>/</a:t>
            </a:r>
            <a:r>
              <a:rPr lang="en-US" dirty="0" err="1" smtClean="0"/>
              <a:t>workingWith</a:t>
            </a:r>
            <a:endParaRPr lang="en-US" dirty="0"/>
          </a:p>
        </p:txBody>
      </p:sp>
      <p:sp>
        <p:nvSpPr>
          <p:cNvPr id="237" name="TextBox 236"/>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4" name="Group 3"/>
          <p:cNvGrpSpPr/>
          <p:nvPr/>
        </p:nvGrpSpPr>
        <p:grpSpPr>
          <a:xfrm>
            <a:off x="6169572" y="4408965"/>
            <a:ext cx="1082443" cy="1025615"/>
            <a:chOff x="6293284" y="4496877"/>
            <a:chExt cx="1104148" cy="1046181"/>
          </a:xfrm>
        </p:grpSpPr>
        <p:cxnSp>
          <p:nvCxnSpPr>
            <p:cNvPr id="238" name="Straight Connector 237"/>
            <p:cNvCxnSpPr/>
            <p:nvPr/>
          </p:nvCxnSpPr>
          <p:spPr>
            <a:xfrm>
              <a:off x="6628877" y="4496877"/>
              <a:ext cx="714448" cy="1046181"/>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9" name="TextBox 238"/>
            <p:cNvSpPr txBox="1"/>
            <p:nvPr/>
          </p:nvSpPr>
          <p:spPr>
            <a:xfrm>
              <a:off x="6293284" y="4974132"/>
              <a:ext cx="1104148"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grpSp>
      <p:pic>
        <p:nvPicPr>
          <p:cNvPr id="236" name="Picture 235"/>
          <p:cNvPicPr>
            <a:picLocks/>
          </p:cNvPicPr>
          <p:nvPr/>
        </p:nvPicPr>
        <p:blipFill>
          <a:blip r:embed="rId11">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pic>
        <p:nvPicPr>
          <p:cNvPr id="194" name="Picture 1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501" y="5294953"/>
            <a:ext cx="952365" cy="95344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nvGrpSpPr>
          <p:cNvPr id="2" name="Group 1"/>
          <p:cNvGrpSpPr/>
          <p:nvPr/>
        </p:nvGrpSpPr>
        <p:grpSpPr>
          <a:xfrm>
            <a:off x="400173" y="1934118"/>
            <a:ext cx="4838458" cy="3904313"/>
            <a:chOff x="560596" y="2124804"/>
            <a:chExt cx="4935479" cy="3982603"/>
          </a:xfrm>
        </p:grpSpPr>
        <p:cxnSp>
          <p:nvCxnSpPr>
            <p:cNvPr id="75" name="Straight Connector 74"/>
            <p:cNvCxnSpPr>
              <a:endCxn id="91" idx="6"/>
            </p:cNvCxnSpPr>
            <p:nvPr/>
          </p:nvCxnSpPr>
          <p:spPr>
            <a:xfrm flipH="1">
              <a:off x="3357861" y="4183062"/>
              <a:ext cx="2138214" cy="1051093"/>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982438" y="4511944"/>
              <a:ext cx="955711"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sp>
          <p:nvSpPr>
            <p:cNvPr id="77" name="TextBox 76"/>
            <p:cNvSpPr txBox="1"/>
            <p:nvPr/>
          </p:nvSpPr>
          <p:spPr>
            <a:xfrm>
              <a:off x="1834377" y="3878262"/>
              <a:ext cx="130001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grpSp>
          <p:nvGrpSpPr>
            <p:cNvPr id="78" name="Group 77"/>
            <p:cNvGrpSpPr/>
            <p:nvPr/>
          </p:nvGrpSpPr>
          <p:grpSpPr>
            <a:xfrm>
              <a:off x="560596" y="2124804"/>
              <a:ext cx="2390557" cy="2309745"/>
              <a:chOff x="408196" y="1972404"/>
              <a:chExt cx="2390557" cy="2309745"/>
            </a:xfrm>
          </p:grpSpPr>
          <p:cxnSp>
            <p:nvCxnSpPr>
              <p:cNvPr id="79" name="Straight Connector 78"/>
              <p:cNvCxnSpPr>
                <a:stCxn id="82" idx="4"/>
              </p:cNvCxnSpPr>
              <p:nvPr/>
            </p:nvCxnSpPr>
            <p:spPr>
              <a:xfrm>
                <a:off x="1603474" y="3421062"/>
                <a:ext cx="303023" cy="861087"/>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08196" y="1972404"/>
                <a:ext cx="2390557"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CONVERSATIONS</a:t>
                </a:r>
              </a:p>
            </p:txBody>
          </p:sp>
          <p:sp>
            <p:nvSpPr>
              <p:cNvPr id="82" name="Oval 81"/>
              <p:cNvSpPr/>
              <p:nvPr/>
            </p:nvSpPr>
            <p:spPr bwMode="auto">
              <a:xfrm>
                <a:off x="1118842" y="2451798"/>
                <a:ext cx="969264" cy="969264"/>
              </a:xfrm>
              <a:prstGeom prst="ellipse">
                <a:avLst/>
              </a:prstGeom>
              <a:solidFill>
                <a:srgbClr val="2172B9"/>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83" name="Picture 82"/>
              <p:cNvPicPr>
                <a:picLocks noChangeAspect="1"/>
              </p:cNvPicPr>
              <p:nvPr/>
            </p:nvPicPr>
            <p:blipFill rotWithShape="1">
              <a:blip r:embed="rId10"/>
              <a:srcRect l="5400" t="10793" r="3872" b="9847"/>
              <a:stretch/>
            </p:blipFill>
            <p:spPr>
              <a:xfrm>
                <a:off x="1321998" y="2688173"/>
                <a:ext cx="584499" cy="507968"/>
              </a:xfrm>
              <a:prstGeom prst="rect">
                <a:avLst/>
              </a:prstGeom>
            </p:spPr>
          </p:pic>
        </p:grpSp>
        <p:grpSp>
          <p:nvGrpSpPr>
            <p:cNvPr id="84" name="Group 83"/>
            <p:cNvGrpSpPr/>
            <p:nvPr/>
          </p:nvGrpSpPr>
          <p:grpSpPr>
            <a:xfrm>
              <a:off x="3102025" y="2745236"/>
              <a:ext cx="1532370" cy="1871437"/>
              <a:chOff x="2949625" y="2592836"/>
              <a:chExt cx="1532370" cy="1871437"/>
            </a:xfrm>
          </p:grpSpPr>
          <p:grpSp>
            <p:nvGrpSpPr>
              <p:cNvPr id="85" name="Group 84"/>
              <p:cNvGrpSpPr/>
              <p:nvPr/>
            </p:nvGrpSpPr>
            <p:grpSpPr>
              <a:xfrm>
                <a:off x="2949625" y="3061398"/>
                <a:ext cx="1314229" cy="1402875"/>
                <a:chOff x="2949625" y="3061398"/>
                <a:chExt cx="1314229" cy="1402875"/>
              </a:xfrm>
            </p:grpSpPr>
            <p:cxnSp>
              <p:nvCxnSpPr>
                <p:cNvPr id="87" name="Straight Connector 86"/>
                <p:cNvCxnSpPr>
                  <a:stCxn id="89" idx="3"/>
                  <a:endCxn id="91" idx="7"/>
                </p:cNvCxnSpPr>
                <p:nvPr/>
              </p:nvCxnSpPr>
              <p:spPr>
                <a:xfrm flipH="1">
                  <a:off x="2949625" y="3888717"/>
                  <a:ext cx="486910" cy="575556"/>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3294590" y="3061398"/>
                  <a:ext cx="969264" cy="969264"/>
                  <a:chOff x="2782549" y="5457465"/>
                  <a:chExt cx="969264" cy="969264"/>
                </a:xfrm>
              </p:grpSpPr>
              <p:sp>
                <p:nvSpPr>
                  <p:cNvPr id="89" name="Oval 88"/>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90"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grpSp>
          <p:sp>
            <p:nvSpPr>
              <p:cNvPr id="86" name="TextBox 85"/>
              <p:cNvSpPr txBox="1"/>
              <p:nvPr/>
            </p:nvSpPr>
            <p:spPr>
              <a:xfrm>
                <a:off x="3096855" y="2592836"/>
                <a:ext cx="138514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pic>
          <p:nvPicPr>
            <p:cNvPr id="91" name="Picture 90"/>
            <p:cNvPicPr>
              <a:picLocks/>
            </p:cNvPicPr>
            <p:nvPr/>
          </p:nvPicPr>
          <p:blipFill rotWithShape="1">
            <a:blip r:embed="rId9"/>
            <a:srcRect l="1" t="9752" r="33179" b="9238"/>
            <a:stretch/>
          </p:blipFill>
          <p:spPr>
            <a:xfrm>
              <a:off x="1610904" y="4360903"/>
              <a:ext cx="1746957" cy="1746504"/>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grpSp>
      <p:pic>
        <p:nvPicPr>
          <p:cNvPr id="202" name="Picture 201"/>
          <p:cNvPicPr>
            <a:picLocks noChangeAspect="1"/>
          </p:cNvPicPr>
          <p:nvPr/>
        </p:nvPicPr>
        <p:blipFill rotWithShape="1">
          <a:blip r:embed="rId2"/>
          <a:srcRect r="3228" b="11794"/>
          <a:stretch/>
        </p:blipFill>
        <p:spPr>
          <a:xfrm>
            <a:off x="9801620" y="2681980"/>
            <a:ext cx="975925" cy="988374"/>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94"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5" name="Imagen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96"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745362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40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750"/>
                                        <p:tgtEl>
                                          <p:spTgt spid="202"/>
                                        </p:tgtEl>
                                      </p:cBhvr>
                                    </p:animEffect>
                                  </p:childTnLst>
                                </p:cTn>
                              </p:par>
                              <p:par>
                                <p:cTn id="11" presetID="10" presetClass="entr" presetSubtype="0" fill="hold" nodeType="withEffect">
                                  <p:stCondLst>
                                    <p:cond delay="400"/>
                                  </p:stCondLst>
                                  <p:childTnLst>
                                    <p:set>
                                      <p:cBhvr>
                                        <p:cTn id="12" dur="1" fill="hold">
                                          <p:stCondLst>
                                            <p:cond delay="0"/>
                                          </p:stCondLst>
                                        </p:cTn>
                                        <p:tgtEl>
                                          <p:spTgt spid="194"/>
                                        </p:tgtEl>
                                        <p:attrNameLst>
                                          <p:attrName>style.visibility</p:attrName>
                                        </p:attrNameLst>
                                      </p:cBhvr>
                                      <p:to>
                                        <p:strVal val="visible"/>
                                      </p:to>
                                    </p:set>
                                    <p:animEffect transition="in" filter="fade">
                                      <p:cBhvr>
                                        <p:cTn id="13" dur="750"/>
                                        <p:tgtEl>
                                          <p:spTgt spid="194"/>
                                        </p:tgtEl>
                                      </p:cBhvr>
                                    </p:animEffect>
                                  </p:childTnLst>
                                </p:cTn>
                              </p:par>
                              <p:par>
                                <p:cTn id="14" presetID="10" presetClass="entr" presetSubtype="0" fill="hold" nodeType="withEffect">
                                  <p:stCondLst>
                                    <p:cond delay="4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63" presetClass="path" presetSubtype="0" decel="100000" fill="hold" nodeType="withEffect">
                                  <p:stCondLst>
                                    <p:cond delay="200"/>
                                  </p:stCondLst>
                                  <p:childTnLst>
                                    <p:animMotion origin="layout" path="M -0.02744 2.26055E-6 L -1.24075E-6 2.26055E-6 " pathEditMode="relative" rAng="0" ptsTypes="AA">
                                      <p:cBhvr>
                                        <p:cTn id="18" dur="1000" fill="hold"/>
                                        <p:tgtEl>
                                          <p:spTgt spid="4"/>
                                        </p:tgtEl>
                                        <p:attrNameLst>
                                          <p:attrName>ppt_x</p:attrName>
                                          <p:attrName>ppt_y</p:attrName>
                                        </p:attrNameLst>
                                      </p:cBhvr>
                                      <p:rCtr x="1366" y="0"/>
                                    </p:animMotion>
                                  </p:childTnLst>
                                </p:cTn>
                              </p:par>
                              <p:par>
                                <p:cTn id="19" presetID="10" presetClass="entr" presetSubtype="0" fill="hold" nodeType="withEffect">
                                  <p:stCondLst>
                                    <p:cond delay="4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par>
                                <p:cTn id="22" presetID="63" presetClass="path" presetSubtype="0" decel="100000" fill="hold" nodeType="withEffect">
                                  <p:stCondLst>
                                    <p:cond delay="200"/>
                                  </p:stCondLst>
                                  <p:childTnLst>
                                    <p:animMotion origin="layout" path="M -0.05987 -9.48706E-7 L 1.66454E-6 -9.48706E-7 " pathEditMode="relative" rAng="0" ptsTypes="AA">
                                      <p:cBhvr>
                                        <p:cTn id="23" dur="1000" fill="hold"/>
                                        <p:tgtEl>
                                          <p:spTgt spid="5"/>
                                        </p:tgtEl>
                                        <p:attrNameLst>
                                          <p:attrName>ppt_x</p:attrName>
                                          <p:attrName>ppt_y</p:attrName>
                                        </p:attrNameLst>
                                      </p:cBhvr>
                                      <p:rCtr x="29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3" name="Straight Connector 182"/>
          <p:cNvCxnSpPr/>
          <p:nvPr/>
        </p:nvCxnSpPr>
        <p:spPr>
          <a:xfrm flipV="1">
            <a:off x="3146877" y="1189494"/>
            <a:ext cx="1132746" cy="348940"/>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919543" y="4015412"/>
            <a:ext cx="2768819" cy="1296942"/>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10327605" y="1563544"/>
            <a:ext cx="378119" cy="153970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8418648" y="1570926"/>
            <a:ext cx="2314806" cy="1391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5222042" y="5801998"/>
            <a:ext cx="2313642" cy="529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6933139" y="1738136"/>
            <a:ext cx="3506935" cy="1431933"/>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81" idx="4"/>
          </p:cNvCxnSpPr>
          <p:nvPr/>
        </p:nvCxnSpPr>
        <p:spPr>
          <a:xfrm flipH="1">
            <a:off x="5238630" y="4473852"/>
            <a:ext cx="857370" cy="132207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38" idx="2"/>
            <a:endCxn id="152" idx="5"/>
          </p:cNvCxnSpPr>
          <p:nvPr/>
        </p:nvCxnSpPr>
        <p:spPr>
          <a:xfrm flipH="1" flipV="1">
            <a:off x="2891643" y="5587689"/>
            <a:ext cx="1864182" cy="20998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145" idx="2"/>
          </p:cNvCxnSpPr>
          <p:nvPr/>
        </p:nvCxnSpPr>
        <p:spPr>
          <a:xfrm>
            <a:off x="7016754" y="3811462"/>
            <a:ext cx="1425457" cy="38317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81" idx="2"/>
            <a:endCxn id="172" idx="6"/>
          </p:cNvCxnSpPr>
          <p:nvPr/>
        </p:nvCxnSpPr>
        <p:spPr>
          <a:xfrm flipH="1" flipV="1">
            <a:off x="4180037" y="3476810"/>
            <a:ext cx="1015057" cy="9613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endCxn id="134" idx="4"/>
          </p:cNvCxnSpPr>
          <p:nvPr/>
        </p:nvCxnSpPr>
        <p:spPr>
          <a:xfrm flipV="1">
            <a:off x="6498568" y="1789080"/>
            <a:ext cx="518186" cy="919615"/>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81"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8" name="Picture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120" name="Straight Connector 119"/>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123" name="Picture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24" name="TextBox 123"/>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sp>
        <p:nvSpPr>
          <p:cNvPr id="125" name="TextBox 124"/>
          <p:cNvSpPr txBox="1"/>
          <p:nvPr/>
        </p:nvSpPr>
        <p:spPr>
          <a:xfrm>
            <a:off x="5050171" y="4876838"/>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126" name="TextBox 125"/>
          <p:cNvSpPr txBox="1"/>
          <p:nvPr/>
        </p:nvSpPr>
        <p:spPr>
          <a:xfrm>
            <a:off x="5932498" y="5677999"/>
            <a:ext cx="870229"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nvGrpSpPr>
          <p:cNvPr id="127" name="Group 126"/>
          <p:cNvGrpSpPr/>
          <p:nvPr/>
        </p:nvGrpSpPr>
        <p:grpSpPr>
          <a:xfrm>
            <a:off x="10217289" y="1074415"/>
            <a:ext cx="950210" cy="950210"/>
            <a:chOff x="6992246" y="1326819"/>
            <a:chExt cx="969264" cy="969264"/>
          </a:xfrm>
        </p:grpSpPr>
        <p:sp>
          <p:nvSpPr>
            <p:cNvPr id="128" name="Oval 12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29" name="Picture 128"/>
            <p:cNvPicPr>
              <a:picLocks noChangeAspect="1"/>
            </p:cNvPicPr>
            <p:nvPr/>
          </p:nvPicPr>
          <p:blipFill rotWithShape="1">
            <a:blip r:embed="rId4"/>
            <a:srcRect l="8750" t="18254" r="-1"/>
            <a:stretch/>
          </p:blipFill>
          <p:spPr>
            <a:xfrm>
              <a:off x="7219499" y="1609476"/>
              <a:ext cx="579512" cy="523238"/>
            </a:xfrm>
            <a:prstGeom prst="rect">
              <a:avLst/>
            </a:prstGeom>
          </p:spPr>
        </p:pic>
      </p:grpSp>
      <p:sp>
        <p:nvSpPr>
          <p:cNvPr id="130" name="TextBox 129"/>
          <p:cNvSpPr txBox="1"/>
          <p:nvPr/>
        </p:nvSpPr>
        <p:spPr>
          <a:xfrm>
            <a:off x="8473133" y="2310773"/>
            <a:ext cx="634757"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sp>
        <p:nvSpPr>
          <p:cNvPr id="131" name="TextBox 130"/>
          <p:cNvSpPr txBox="1"/>
          <p:nvPr/>
        </p:nvSpPr>
        <p:spPr>
          <a:xfrm>
            <a:off x="10026808" y="2244757"/>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132" name="TextBox 131"/>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133" name="Group 132"/>
          <p:cNvGrpSpPr/>
          <p:nvPr/>
        </p:nvGrpSpPr>
        <p:grpSpPr>
          <a:xfrm>
            <a:off x="6541649" y="838870"/>
            <a:ext cx="950210" cy="950210"/>
            <a:chOff x="7143894" y="1629641"/>
            <a:chExt cx="969264" cy="969264"/>
          </a:xfrm>
        </p:grpSpPr>
        <p:sp>
          <p:nvSpPr>
            <p:cNvPr id="134" name="Oval 133"/>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35"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sp>
        <p:nvSpPr>
          <p:cNvPr id="136" name="TextBox 135"/>
          <p:cNvSpPr txBox="1"/>
          <p:nvPr/>
        </p:nvSpPr>
        <p:spPr>
          <a:xfrm>
            <a:off x="5580663" y="6150105"/>
            <a:ext cx="783972" cy="416383"/>
          </a:xfrm>
          <a:prstGeom prst="rect">
            <a:avLst/>
          </a:prstGeom>
          <a:noFill/>
        </p:spPr>
        <p:txBody>
          <a:bodyPr wrap="square" lIns="89642" tIns="71714" bIns="71714" rtlCol="0" anchor="ctr" anchorCtr="0">
            <a:spAutoFit/>
          </a:bodyPr>
          <a:lstStyle>
            <a:defPPr>
              <a:defRPr lang="en-US"/>
            </a:defPPr>
            <a:lvl1pPr algn="ctr" defTabSz="932597">
              <a:lnSpc>
                <a:spcPct val="90000"/>
              </a:lnSpc>
              <a:spcBef>
                <a:spcPct val="0"/>
              </a:spcBef>
              <a:defRPr sz="2000" b="1">
                <a:gradFill>
                  <a:gsLst>
                    <a:gs pos="1250">
                      <a:schemeClr val="tx1">
                        <a:lumMod val="50000"/>
                      </a:schemeClr>
                    </a:gs>
                    <a:gs pos="73000">
                      <a:schemeClr val="tx1">
                        <a:lumMod val="50000"/>
                      </a:schemeClr>
                    </a:gs>
                  </a:gsLst>
                  <a:lin ang="5400000" scaled="0"/>
                </a:gradFill>
                <a:latin typeface="Segoe UI Semilight" panose="020B0402040204020203" pitchFamily="34" charset="0"/>
                <a:cs typeface="Segoe UI Semilight" panose="020B0402040204020203" pitchFamily="34" charset="0"/>
              </a:defRPr>
            </a:lvl1pPr>
          </a:lstStyle>
          <a:p>
            <a:pPr>
              <a:defRPr/>
            </a:pPr>
            <a:r>
              <a:rPr lang="en-US" sz="1961" dirty="0">
                <a:gradFill>
                  <a:gsLst>
                    <a:gs pos="1250">
                      <a:srgbClr val="404040">
                        <a:lumMod val="50000"/>
                      </a:srgbClr>
                    </a:gs>
                    <a:gs pos="73000">
                      <a:srgbClr val="404040">
                        <a:lumMod val="50000"/>
                      </a:srgbClr>
                    </a:gs>
                  </a:gsLst>
                  <a:lin ang="5400000" scaled="0"/>
                </a:gradFill>
              </a:rPr>
              <a:t>FILES</a:t>
            </a:r>
          </a:p>
        </p:txBody>
      </p:sp>
      <p:grpSp>
        <p:nvGrpSpPr>
          <p:cNvPr id="137" name="Group 136"/>
          <p:cNvGrpSpPr/>
          <p:nvPr/>
        </p:nvGrpSpPr>
        <p:grpSpPr>
          <a:xfrm>
            <a:off x="4755824" y="5322565"/>
            <a:ext cx="950210" cy="950210"/>
            <a:chOff x="6992246" y="1326819"/>
            <a:chExt cx="969264" cy="969264"/>
          </a:xfrm>
        </p:grpSpPr>
        <p:sp>
          <p:nvSpPr>
            <p:cNvPr id="138" name="Oval 13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39" name="Picture 138"/>
            <p:cNvPicPr>
              <a:picLocks noChangeAspect="1"/>
            </p:cNvPicPr>
            <p:nvPr/>
          </p:nvPicPr>
          <p:blipFill rotWithShape="1">
            <a:blip r:embed="rId4"/>
            <a:srcRect l="7391" t="7830" r="9482" b="13015"/>
            <a:stretch/>
          </p:blipFill>
          <p:spPr>
            <a:xfrm>
              <a:off x="7210865" y="1542754"/>
              <a:ext cx="527923" cy="506645"/>
            </a:xfrm>
            <a:prstGeom prst="rect">
              <a:avLst/>
            </a:prstGeom>
          </p:spPr>
        </p:pic>
      </p:grpSp>
      <p:grpSp>
        <p:nvGrpSpPr>
          <p:cNvPr id="141" name="Group 140"/>
          <p:cNvGrpSpPr/>
          <p:nvPr/>
        </p:nvGrpSpPr>
        <p:grpSpPr>
          <a:xfrm>
            <a:off x="9467268" y="4889221"/>
            <a:ext cx="950210" cy="950210"/>
            <a:chOff x="6065950" y="2297700"/>
            <a:chExt cx="969264" cy="969264"/>
          </a:xfrm>
        </p:grpSpPr>
        <p:sp>
          <p:nvSpPr>
            <p:cNvPr id="142" name="Oval 141"/>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43" name="Picture 142"/>
            <p:cNvPicPr>
              <a:picLocks noChangeAspect="1"/>
            </p:cNvPicPr>
            <p:nvPr/>
          </p:nvPicPr>
          <p:blipFill rotWithShape="1">
            <a:blip r:embed="rId5"/>
            <a:srcRect l="-1174" t="13123" b="11352"/>
            <a:stretch/>
          </p:blipFill>
          <p:spPr>
            <a:xfrm>
              <a:off x="6230028" y="2545195"/>
              <a:ext cx="633749" cy="483413"/>
            </a:xfrm>
            <a:prstGeom prst="rect">
              <a:avLst/>
            </a:prstGeom>
          </p:spPr>
        </p:pic>
      </p:grpSp>
      <p:grpSp>
        <p:nvGrpSpPr>
          <p:cNvPr id="144" name="Group 143"/>
          <p:cNvGrpSpPr/>
          <p:nvPr/>
        </p:nvGrpSpPr>
        <p:grpSpPr>
          <a:xfrm>
            <a:off x="8442211" y="3719529"/>
            <a:ext cx="950210" cy="950210"/>
            <a:chOff x="9795149" y="5144054"/>
            <a:chExt cx="969264" cy="969264"/>
          </a:xfrm>
        </p:grpSpPr>
        <p:sp>
          <p:nvSpPr>
            <p:cNvPr id="145" name="Oval 144"/>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46" name="Picture 145"/>
            <p:cNvPicPr>
              <a:picLocks noChangeAspect="1"/>
            </p:cNvPicPr>
            <p:nvPr/>
          </p:nvPicPr>
          <p:blipFill rotWithShape="1">
            <a:blip r:embed="rId6"/>
            <a:srcRect l="4590" t="15266" r="6136" b="5929"/>
            <a:stretch/>
          </p:blipFill>
          <p:spPr>
            <a:xfrm>
              <a:off x="9995466" y="5406358"/>
              <a:ext cx="565083" cy="504415"/>
            </a:xfrm>
            <a:prstGeom prst="rect">
              <a:avLst/>
            </a:prstGeom>
          </p:spPr>
        </p:pic>
      </p:grpSp>
      <p:sp>
        <p:nvSpPr>
          <p:cNvPr id="147" name="TextBox 146"/>
          <p:cNvSpPr txBox="1"/>
          <p:nvPr/>
        </p:nvSpPr>
        <p:spPr>
          <a:xfrm>
            <a:off x="8598919" y="3279596"/>
            <a:ext cx="783972"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cxnSp>
        <p:nvCxnSpPr>
          <p:cNvPr id="148" name="Straight Connector 147"/>
          <p:cNvCxnSpPr>
            <a:stCxn id="172" idx="3"/>
            <a:endCxn id="152" idx="7"/>
          </p:cNvCxnSpPr>
          <p:nvPr/>
        </p:nvCxnSpPr>
        <p:spPr>
          <a:xfrm flipH="1">
            <a:off x="2891642" y="3812760"/>
            <a:ext cx="477338" cy="564242"/>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69" idx="4"/>
          </p:cNvCxnSpPr>
          <p:nvPr/>
        </p:nvCxnSpPr>
        <p:spPr>
          <a:xfrm>
            <a:off x="1571954" y="3354298"/>
            <a:ext cx="297066" cy="84416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endCxn id="152"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152" name="Picture 151"/>
          <p:cNvPicPr>
            <a:picLocks/>
          </p:cNvPicPr>
          <p:nvPr/>
        </p:nvPicPr>
        <p:blipFill rotWithShape="1">
          <a:blip r:embed="rId7"/>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153" name="TextBox 152"/>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sp>
        <p:nvSpPr>
          <p:cNvPr id="168" name="TextBox 167"/>
          <p:cNvSpPr txBox="1"/>
          <p:nvPr/>
        </p:nvSpPr>
        <p:spPr>
          <a:xfrm>
            <a:off x="400173" y="1934117"/>
            <a:ext cx="2343564"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CONVERSATIONS</a:t>
            </a:r>
          </a:p>
        </p:txBody>
      </p:sp>
      <p:sp>
        <p:nvSpPr>
          <p:cNvPr id="169" name="Oval 168"/>
          <p:cNvSpPr/>
          <p:nvPr/>
        </p:nvSpPr>
        <p:spPr bwMode="auto">
          <a:xfrm>
            <a:off x="1096849" y="2404088"/>
            <a:ext cx="950210" cy="950210"/>
          </a:xfrm>
          <a:prstGeom prst="ellipse">
            <a:avLst/>
          </a:prstGeom>
          <a:solidFill>
            <a:srgbClr val="2172B9"/>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70" name="Picture 169"/>
          <p:cNvPicPr>
            <a:picLocks noChangeAspect="1"/>
          </p:cNvPicPr>
          <p:nvPr/>
        </p:nvPicPr>
        <p:blipFill rotWithShape="1">
          <a:blip r:embed="rId8"/>
          <a:srcRect l="5400" t="10793" r="3872" b="9847"/>
          <a:stretch/>
        </p:blipFill>
        <p:spPr>
          <a:xfrm>
            <a:off x="1296011" y="2635816"/>
            <a:ext cx="573009" cy="497982"/>
          </a:xfrm>
          <a:prstGeom prst="rect">
            <a:avLst/>
          </a:prstGeom>
        </p:spPr>
      </p:pic>
      <p:grpSp>
        <p:nvGrpSpPr>
          <p:cNvPr id="171" name="Group 170"/>
          <p:cNvGrpSpPr/>
          <p:nvPr/>
        </p:nvGrpSpPr>
        <p:grpSpPr>
          <a:xfrm>
            <a:off x="3229826" y="3001704"/>
            <a:ext cx="950210" cy="950210"/>
            <a:chOff x="2782549" y="5457465"/>
            <a:chExt cx="969264" cy="969264"/>
          </a:xfrm>
        </p:grpSpPr>
        <p:sp>
          <p:nvSpPr>
            <p:cNvPr id="172" name="Oval 171"/>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73"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174" name="TextBox 173"/>
          <p:cNvSpPr txBox="1"/>
          <p:nvPr/>
        </p:nvSpPr>
        <p:spPr>
          <a:xfrm>
            <a:off x="3035978" y="2542353"/>
            <a:ext cx="1357911"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cxnSp>
        <p:nvCxnSpPr>
          <p:cNvPr id="175" name="Straight Connector 174"/>
          <p:cNvCxnSpPr/>
          <p:nvPr/>
        </p:nvCxnSpPr>
        <p:spPr>
          <a:xfrm flipV="1">
            <a:off x="6996907" y="3133799"/>
            <a:ext cx="3220382" cy="31218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rotWithShape="1">
          <a:blip r:embed="rId9"/>
          <a:srcRect r="3228" b="11794"/>
          <a:stretch/>
        </p:blipFill>
        <p:spPr>
          <a:xfrm>
            <a:off x="9801620" y="2681980"/>
            <a:ext cx="975925" cy="988374"/>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77" name="TextBox 176"/>
          <p:cNvSpPr txBox="1"/>
          <p:nvPr/>
        </p:nvSpPr>
        <p:spPr>
          <a:xfrm>
            <a:off x="7290574" y="3245742"/>
            <a:ext cx="108244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cxnSp>
        <p:nvCxnSpPr>
          <p:cNvPr id="179" name="Straight Connector 178"/>
          <p:cNvCxnSpPr/>
          <p:nvPr/>
        </p:nvCxnSpPr>
        <p:spPr>
          <a:xfrm>
            <a:off x="6498568" y="4408965"/>
            <a:ext cx="700403" cy="1025615"/>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6169572" y="4876838"/>
            <a:ext cx="108244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pic>
        <p:nvPicPr>
          <p:cNvPr id="182" name="Picture 18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59501" y="5294953"/>
            <a:ext cx="952365" cy="95344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40" name="Rectangle 139"/>
          <p:cNvSpPr/>
          <p:nvPr/>
        </p:nvSpPr>
        <p:spPr bwMode="auto">
          <a:xfrm>
            <a:off x="-19864"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t>/</a:t>
            </a:r>
            <a:r>
              <a:rPr lang="en-US" dirty="0" err="1" smtClean="0"/>
              <a:t>trendingAround</a:t>
            </a:r>
            <a:endParaRPr lang="en-US" dirty="0"/>
          </a:p>
        </p:txBody>
      </p:sp>
      <p:sp>
        <p:nvSpPr>
          <p:cNvPr id="178" name="TextBox 177"/>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4" name="Group 3"/>
          <p:cNvGrpSpPr/>
          <p:nvPr/>
        </p:nvGrpSpPr>
        <p:grpSpPr>
          <a:xfrm>
            <a:off x="2637791" y="1040511"/>
            <a:ext cx="2622451" cy="2151438"/>
            <a:chOff x="2690683" y="1060878"/>
            <a:chExt cx="2675037" cy="2194579"/>
          </a:xfrm>
        </p:grpSpPr>
        <p:cxnSp>
          <p:nvCxnSpPr>
            <p:cNvPr id="184" name="Straight Connector 183"/>
            <p:cNvCxnSpPr/>
            <p:nvPr/>
          </p:nvCxnSpPr>
          <p:spPr>
            <a:xfrm>
              <a:off x="3209978" y="1568786"/>
              <a:ext cx="2155742" cy="168667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6" name="Group 185"/>
            <p:cNvGrpSpPr/>
            <p:nvPr/>
          </p:nvGrpSpPr>
          <p:grpSpPr>
            <a:xfrm>
              <a:off x="2690683" y="1060878"/>
              <a:ext cx="969264" cy="969264"/>
              <a:chOff x="6992246" y="1326819"/>
              <a:chExt cx="969264" cy="969264"/>
            </a:xfrm>
          </p:grpSpPr>
          <p:sp>
            <p:nvSpPr>
              <p:cNvPr id="187" name="Oval 186"/>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88" name="Picture 187"/>
              <p:cNvPicPr>
                <a:picLocks noChangeAspect="1"/>
              </p:cNvPicPr>
              <p:nvPr/>
            </p:nvPicPr>
            <p:blipFill rotWithShape="1">
              <a:blip r:embed="rId4"/>
              <a:srcRect l="4487" t="9145" r="9591" b="15161"/>
              <a:stretch/>
            </p:blipFill>
            <p:spPr>
              <a:xfrm>
                <a:off x="7192424" y="1551169"/>
                <a:ext cx="545674" cy="484498"/>
              </a:xfrm>
              <a:prstGeom prst="rect">
                <a:avLst/>
              </a:prstGeom>
            </p:spPr>
          </p:pic>
        </p:grpSp>
        <p:sp>
          <p:nvSpPr>
            <p:cNvPr id="190" name="TextBox 189"/>
            <p:cNvSpPr txBox="1"/>
            <p:nvPr/>
          </p:nvSpPr>
          <p:spPr>
            <a:xfrm>
              <a:off x="3363093" y="2125662"/>
              <a:ext cx="1326389"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trendingAround</a:t>
              </a:r>
            </a:p>
          </p:txBody>
        </p:sp>
      </p:grpSp>
      <p:grpSp>
        <p:nvGrpSpPr>
          <p:cNvPr id="5" name="Group 4"/>
          <p:cNvGrpSpPr/>
          <p:nvPr/>
        </p:nvGrpSpPr>
        <p:grpSpPr>
          <a:xfrm>
            <a:off x="6616713" y="4119699"/>
            <a:ext cx="3008449" cy="2555031"/>
            <a:chOff x="6749391" y="4201810"/>
            <a:chExt cx="3068775" cy="2606265"/>
          </a:xfrm>
        </p:grpSpPr>
        <p:cxnSp>
          <p:nvCxnSpPr>
            <p:cNvPr id="185" name="Straight Connector 184"/>
            <p:cNvCxnSpPr/>
            <p:nvPr/>
          </p:nvCxnSpPr>
          <p:spPr>
            <a:xfrm>
              <a:off x="6749391" y="4201810"/>
              <a:ext cx="2563314" cy="215506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TextBox 188"/>
            <p:cNvSpPr txBox="1"/>
            <p:nvPr/>
          </p:nvSpPr>
          <p:spPr>
            <a:xfrm>
              <a:off x="7537082" y="4974132"/>
              <a:ext cx="1326389"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trendingAround</a:t>
              </a:r>
            </a:p>
          </p:txBody>
        </p:sp>
        <p:grpSp>
          <p:nvGrpSpPr>
            <p:cNvPr id="191" name="Group 190"/>
            <p:cNvGrpSpPr/>
            <p:nvPr/>
          </p:nvGrpSpPr>
          <p:grpSpPr>
            <a:xfrm>
              <a:off x="8848902" y="5838811"/>
              <a:ext cx="969264" cy="969264"/>
              <a:chOff x="9795149" y="5144054"/>
              <a:chExt cx="969264" cy="969264"/>
            </a:xfrm>
          </p:grpSpPr>
          <p:sp>
            <p:nvSpPr>
              <p:cNvPr id="192" name="Oval 191"/>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93" name="Picture 192"/>
              <p:cNvPicPr>
                <a:picLocks noChangeAspect="1"/>
              </p:cNvPicPr>
              <p:nvPr/>
            </p:nvPicPr>
            <p:blipFill rotWithShape="1">
              <a:blip r:embed="rId6"/>
              <a:srcRect l="4590" t="15266" r="6136" b="5929"/>
              <a:stretch/>
            </p:blipFill>
            <p:spPr>
              <a:xfrm>
                <a:off x="9995466" y="5406358"/>
                <a:ext cx="565083" cy="504415"/>
              </a:xfrm>
              <a:prstGeom prst="rect">
                <a:avLst/>
              </a:prstGeom>
            </p:spPr>
          </p:pic>
        </p:grpSp>
      </p:grpSp>
      <p:grpSp>
        <p:nvGrpSpPr>
          <p:cNvPr id="3" name="Group 2"/>
          <p:cNvGrpSpPr/>
          <p:nvPr/>
        </p:nvGrpSpPr>
        <p:grpSpPr>
          <a:xfrm>
            <a:off x="6169572" y="2681980"/>
            <a:ext cx="4607974" cy="3566415"/>
            <a:chOff x="6445684" y="2887662"/>
            <a:chExt cx="4700373" cy="3637929"/>
          </a:xfrm>
        </p:grpSpPr>
        <p:grpSp>
          <p:nvGrpSpPr>
            <p:cNvPr id="85" name="Group 84"/>
            <p:cNvGrpSpPr/>
            <p:nvPr/>
          </p:nvGrpSpPr>
          <p:grpSpPr>
            <a:xfrm>
              <a:off x="7289609" y="3348542"/>
              <a:ext cx="3284957" cy="394905"/>
              <a:chOff x="7137209" y="3196142"/>
              <a:chExt cx="3284957" cy="394905"/>
            </a:xfrm>
          </p:grpSpPr>
          <p:cxnSp>
            <p:nvCxnSpPr>
              <p:cNvPr id="86" name="Straight Connector 85"/>
              <p:cNvCxnSpPr/>
              <p:nvPr/>
            </p:nvCxnSpPr>
            <p:spPr>
              <a:xfrm flipV="1">
                <a:off x="7137209" y="3196142"/>
                <a:ext cx="3284957" cy="31844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436765" y="3310329"/>
                <a:ext cx="1104148"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grpSp>
        <p:grpSp>
          <p:nvGrpSpPr>
            <p:cNvPr id="88" name="Group 87"/>
            <p:cNvGrpSpPr/>
            <p:nvPr/>
          </p:nvGrpSpPr>
          <p:grpSpPr>
            <a:xfrm>
              <a:off x="6445684" y="4649277"/>
              <a:ext cx="1104148" cy="1046181"/>
              <a:chOff x="6293284" y="4496877"/>
              <a:chExt cx="1104148" cy="1046181"/>
            </a:xfrm>
          </p:grpSpPr>
          <p:cxnSp>
            <p:nvCxnSpPr>
              <p:cNvPr id="89" name="Straight Connector 88"/>
              <p:cNvCxnSpPr/>
              <p:nvPr/>
            </p:nvCxnSpPr>
            <p:spPr>
              <a:xfrm>
                <a:off x="6628877" y="4496877"/>
                <a:ext cx="714448" cy="1046181"/>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293284" y="4974132"/>
                <a:ext cx="1104148"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grpSp>
        <p:pic>
          <p:nvPicPr>
            <p:cNvPr id="92" name="Picture 9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53458" y="5553030"/>
              <a:ext cx="971462" cy="972561"/>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pic>
          <p:nvPicPr>
            <p:cNvPr id="93" name="Picture 92"/>
            <p:cNvPicPr>
              <a:picLocks noChangeAspect="1"/>
            </p:cNvPicPr>
            <p:nvPr/>
          </p:nvPicPr>
          <p:blipFill rotWithShape="1">
            <a:blip r:embed="rId9"/>
            <a:srcRect r="3228" b="11794"/>
            <a:stretch/>
          </p:blipFill>
          <p:spPr>
            <a:xfrm>
              <a:off x="10150563" y="2887662"/>
              <a:ext cx="995494" cy="1008193"/>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pic>
        <p:nvPicPr>
          <p:cNvPr id="181" name="Picture 180"/>
          <p:cNvPicPr>
            <a:picLocks/>
          </p:cNvPicPr>
          <p:nvPr/>
        </p:nvPicPr>
        <p:blipFill>
          <a:blip r:embed="rId11">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94"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Imagen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98"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89876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decel="100000" fill="hold" nodeType="withEffect">
                                  <p:stCondLst>
                                    <p:cond delay="200"/>
                                  </p:stCondLst>
                                  <p:childTnLst>
                                    <p:animMotion origin="layout" path="M -0.02744 2.26055E-6 L -1.24075E-6 2.26055E-6 " pathEditMode="relative" rAng="0" ptsTypes="AA">
                                      <p:cBhvr>
                                        <p:cTn id="12" dur="1000" fill="hold"/>
                                        <p:tgtEl>
                                          <p:spTgt spid="5"/>
                                        </p:tgtEl>
                                        <p:attrNameLst>
                                          <p:attrName>ppt_x</p:attrName>
                                          <p:attrName>ppt_y</p:attrName>
                                        </p:attrNameLst>
                                      </p:cBhvr>
                                      <p:rCtr x="1366" y="0"/>
                                    </p:animMotion>
                                  </p:childTnLst>
                                </p:cTn>
                              </p:par>
                              <p:par>
                                <p:cTn id="13" presetID="10" presetClass="entr" presetSubtype="0" fill="hold" nodeType="withEffect">
                                  <p:stCondLst>
                                    <p:cond delay="4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par>
                                <p:cTn id="16" presetID="63" presetClass="path" presetSubtype="0" decel="100000" fill="hold" nodeType="withEffect">
                                  <p:stCondLst>
                                    <p:cond delay="200"/>
                                  </p:stCondLst>
                                  <p:childTnLst>
                                    <p:animMotion origin="layout" path="M -2.56829E-6 -1.88833E-6 L 0.13697 -1.88833E-6 " pathEditMode="relative" rAng="0" ptsTypes="AA">
                                      <p:cBhvr>
                                        <p:cTn id="17" dur="1000" spd="-100000" fill="hold"/>
                                        <p:tgtEl>
                                          <p:spTgt spid="4"/>
                                        </p:tgtEl>
                                        <p:attrNameLst>
                                          <p:attrName>ppt_x</p:attrName>
                                          <p:attrName>ppt_y</p:attrName>
                                        </p:attrNameLst>
                                      </p:cBhvr>
                                      <p:rCtr x="6842" y="0"/>
                                    </p:animMotion>
                                  </p:childTnLst>
                                </p:cTn>
                              </p:par>
                              <p:par>
                                <p:cTn id="18" presetID="10" presetClass="entr" presetSubtype="0" fill="hold" nodeType="withEffect">
                                  <p:stCondLst>
                                    <p:cond delay="500"/>
                                  </p:stCondLst>
                                  <p:childTnLst>
                                    <p:set>
                                      <p:cBhvr>
                                        <p:cTn id="19" dur="1" fill="hold">
                                          <p:stCondLst>
                                            <p:cond delay="0"/>
                                          </p:stCondLst>
                                        </p:cTn>
                                        <p:tgtEl>
                                          <p:spTgt spid="183"/>
                                        </p:tgtEl>
                                        <p:attrNameLst>
                                          <p:attrName>style.visibility</p:attrName>
                                        </p:attrNameLst>
                                      </p:cBhvr>
                                      <p:to>
                                        <p:strVal val="visible"/>
                                      </p:to>
                                    </p:set>
                                    <p:animEffect transition="in" filter="fade">
                                      <p:cBhvr>
                                        <p:cTn id="20" dur="75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89794" y="142109"/>
            <a:ext cx="2951582" cy="10473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Connector 139"/>
          <p:cNvCxnSpPr/>
          <p:nvPr/>
        </p:nvCxnSpPr>
        <p:spPr>
          <a:xfrm>
            <a:off x="7442435" y="5808128"/>
            <a:ext cx="1686808" cy="424269"/>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3146877" y="1189494"/>
            <a:ext cx="1132746" cy="348940"/>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315" idx="6"/>
          </p:cNvCxnSpPr>
          <p:nvPr/>
        </p:nvCxnSpPr>
        <p:spPr>
          <a:xfrm flipH="1" flipV="1">
            <a:off x="1254181" y="4544181"/>
            <a:ext cx="1019964" cy="524810"/>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3146877" y="1538434"/>
            <a:ext cx="2113365" cy="1653515"/>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616712" y="4119699"/>
            <a:ext cx="2512925" cy="2112699"/>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919543" y="4015412"/>
            <a:ext cx="2768819" cy="1296942"/>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305" idx="3"/>
            <a:endCxn id="279" idx="7"/>
          </p:cNvCxnSpPr>
          <p:nvPr/>
        </p:nvCxnSpPr>
        <p:spPr>
          <a:xfrm flipH="1">
            <a:off x="2891642" y="3812760"/>
            <a:ext cx="477338" cy="564242"/>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6996907" y="3133799"/>
            <a:ext cx="3220382" cy="31218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10327605" y="1563544"/>
            <a:ext cx="378119" cy="153970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8418648" y="1570926"/>
            <a:ext cx="2314806" cy="1391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5222042" y="5801998"/>
            <a:ext cx="2313642" cy="529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332" idx="7"/>
            <a:endCxn id="322" idx="3"/>
          </p:cNvCxnSpPr>
          <p:nvPr/>
        </p:nvCxnSpPr>
        <p:spPr>
          <a:xfrm flipV="1">
            <a:off x="3983636" y="4209982"/>
            <a:ext cx="1475328" cy="1534792"/>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322" idx="6"/>
            <a:endCxn id="310" idx="2"/>
          </p:cNvCxnSpPr>
          <p:nvPr/>
        </p:nvCxnSpPr>
        <p:spPr>
          <a:xfrm>
            <a:off x="6996907" y="3572945"/>
            <a:ext cx="3960357" cy="5814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279" idx="3"/>
            <a:endCxn id="335" idx="6"/>
          </p:cNvCxnSpPr>
          <p:nvPr/>
        </p:nvCxnSpPr>
        <p:spPr>
          <a:xfrm flipH="1">
            <a:off x="1258032" y="5587689"/>
            <a:ext cx="422608" cy="49303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6933139" y="1738136"/>
            <a:ext cx="3506935" cy="1431933"/>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322" idx="4"/>
          </p:cNvCxnSpPr>
          <p:nvPr/>
        </p:nvCxnSpPr>
        <p:spPr>
          <a:xfrm flipH="1">
            <a:off x="5238630" y="4473852"/>
            <a:ext cx="857370" cy="132207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300" idx="4"/>
          </p:cNvCxnSpPr>
          <p:nvPr/>
        </p:nvCxnSpPr>
        <p:spPr>
          <a:xfrm>
            <a:off x="1571954" y="3354298"/>
            <a:ext cx="297066" cy="84416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295" idx="2"/>
            <a:endCxn id="279" idx="5"/>
          </p:cNvCxnSpPr>
          <p:nvPr/>
        </p:nvCxnSpPr>
        <p:spPr>
          <a:xfrm flipH="1" flipV="1">
            <a:off x="2891643" y="5587689"/>
            <a:ext cx="1864182" cy="20998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85" idx="1"/>
          </p:cNvCxnSpPr>
          <p:nvPr/>
        </p:nvCxnSpPr>
        <p:spPr>
          <a:xfrm>
            <a:off x="6498568" y="4408965"/>
            <a:ext cx="700403" cy="1025615"/>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325" idx="2"/>
          </p:cNvCxnSpPr>
          <p:nvPr/>
        </p:nvCxnSpPr>
        <p:spPr>
          <a:xfrm>
            <a:off x="7016754" y="3811462"/>
            <a:ext cx="1425457" cy="38317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22" idx="2"/>
            <a:endCxn id="305" idx="6"/>
          </p:cNvCxnSpPr>
          <p:nvPr/>
        </p:nvCxnSpPr>
        <p:spPr>
          <a:xfrm flipH="1" flipV="1">
            <a:off x="4180037" y="3476810"/>
            <a:ext cx="1015057" cy="9613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284" idx="4"/>
          </p:cNvCxnSpPr>
          <p:nvPr/>
        </p:nvCxnSpPr>
        <p:spPr>
          <a:xfrm flipV="1">
            <a:off x="6469511" y="1789080"/>
            <a:ext cx="547244" cy="971183"/>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22"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39" name="Straight Connector 38"/>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44" name="TextBox 43"/>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cxnSp>
        <p:nvCxnSpPr>
          <p:cNvPr id="45" name="Straight Connector 44"/>
          <p:cNvCxnSpPr>
            <a:endCxn id="279"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85" name="Picture 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9501" y="5294953"/>
            <a:ext cx="952365" cy="95344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08" name="TextBox 107"/>
          <p:cNvSpPr txBox="1"/>
          <p:nvPr/>
        </p:nvSpPr>
        <p:spPr>
          <a:xfrm>
            <a:off x="6169572" y="4876838"/>
            <a:ext cx="108244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sp>
        <p:nvSpPr>
          <p:cNvPr id="112" name="TextBox 111"/>
          <p:cNvSpPr txBox="1"/>
          <p:nvPr/>
        </p:nvSpPr>
        <p:spPr>
          <a:xfrm>
            <a:off x="5050171" y="4876838"/>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66" name="TextBox 65"/>
          <p:cNvSpPr txBox="1"/>
          <p:nvPr/>
        </p:nvSpPr>
        <p:spPr>
          <a:xfrm>
            <a:off x="5932498" y="5677999"/>
            <a:ext cx="870229"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nvGrpSpPr>
          <p:cNvPr id="87" name="Group 86"/>
          <p:cNvGrpSpPr/>
          <p:nvPr/>
        </p:nvGrpSpPr>
        <p:grpSpPr>
          <a:xfrm>
            <a:off x="10217289" y="1074415"/>
            <a:ext cx="950210" cy="950210"/>
            <a:chOff x="6992246" y="1326819"/>
            <a:chExt cx="969264" cy="969264"/>
          </a:xfrm>
        </p:grpSpPr>
        <p:sp>
          <p:nvSpPr>
            <p:cNvPr id="88" name="Oval 8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89" name="Picture 88"/>
            <p:cNvPicPr>
              <a:picLocks noChangeAspect="1"/>
            </p:cNvPicPr>
            <p:nvPr/>
          </p:nvPicPr>
          <p:blipFill rotWithShape="1">
            <a:blip r:embed="rId6"/>
            <a:srcRect l="8750" t="11478" r="-1"/>
            <a:stretch/>
          </p:blipFill>
          <p:spPr>
            <a:xfrm>
              <a:off x="7219499" y="1566104"/>
              <a:ext cx="579512" cy="566609"/>
            </a:xfrm>
            <a:prstGeom prst="rect">
              <a:avLst/>
            </a:prstGeom>
          </p:spPr>
        </p:pic>
      </p:grpSp>
      <p:sp>
        <p:nvSpPr>
          <p:cNvPr id="96" name="TextBox 95"/>
          <p:cNvSpPr txBox="1"/>
          <p:nvPr/>
        </p:nvSpPr>
        <p:spPr>
          <a:xfrm>
            <a:off x="8473133" y="2310773"/>
            <a:ext cx="634757"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sp>
        <p:nvSpPr>
          <p:cNvPr id="103" name="TextBox 102"/>
          <p:cNvSpPr txBox="1"/>
          <p:nvPr/>
        </p:nvSpPr>
        <p:spPr>
          <a:xfrm>
            <a:off x="10026808" y="2244757"/>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pic>
        <p:nvPicPr>
          <p:cNvPr id="13" name="Picture 12"/>
          <p:cNvPicPr>
            <a:picLocks noChangeAspect="1"/>
          </p:cNvPicPr>
          <p:nvPr/>
        </p:nvPicPr>
        <p:blipFill rotWithShape="1">
          <a:blip r:embed="rId7"/>
          <a:srcRect r="3228" b="11794"/>
          <a:stretch/>
        </p:blipFill>
        <p:spPr>
          <a:xfrm>
            <a:off x="9801620" y="2681980"/>
            <a:ext cx="975925" cy="988374"/>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06" name="TextBox 105"/>
          <p:cNvSpPr txBox="1"/>
          <p:nvPr/>
        </p:nvSpPr>
        <p:spPr>
          <a:xfrm>
            <a:off x="7290574" y="3245742"/>
            <a:ext cx="108244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grpSp>
        <p:nvGrpSpPr>
          <p:cNvPr id="124" name="Group 123"/>
          <p:cNvGrpSpPr/>
          <p:nvPr/>
        </p:nvGrpSpPr>
        <p:grpSpPr>
          <a:xfrm>
            <a:off x="2637790" y="1040510"/>
            <a:ext cx="950210" cy="950210"/>
            <a:chOff x="6992246" y="1326819"/>
            <a:chExt cx="969264" cy="969264"/>
          </a:xfrm>
        </p:grpSpPr>
        <p:sp>
          <p:nvSpPr>
            <p:cNvPr id="130" name="Oval 129"/>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31" name="Picture 130"/>
            <p:cNvPicPr>
              <a:picLocks noChangeAspect="1"/>
            </p:cNvPicPr>
            <p:nvPr/>
          </p:nvPicPr>
          <p:blipFill>
            <a:blip r:embed="rId6"/>
            <a:stretch>
              <a:fillRect/>
            </a:stretch>
          </p:blipFill>
          <p:spPr>
            <a:xfrm>
              <a:off x="7163931" y="1492634"/>
              <a:ext cx="635080" cy="640080"/>
            </a:xfrm>
            <a:prstGeom prst="rect">
              <a:avLst/>
            </a:prstGeom>
          </p:spPr>
        </p:pic>
      </p:grpSp>
      <p:sp>
        <p:nvSpPr>
          <p:cNvPr id="138" name="TextBox 137"/>
          <p:cNvSpPr txBox="1"/>
          <p:nvPr/>
        </p:nvSpPr>
        <p:spPr>
          <a:xfrm>
            <a:off x="7388920" y="4876838"/>
            <a:ext cx="1300315"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trendingAround</a:t>
            </a:r>
          </a:p>
        </p:txBody>
      </p:sp>
      <p:sp>
        <p:nvSpPr>
          <p:cNvPr id="139" name="TextBox 138"/>
          <p:cNvSpPr txBox="1"/>
          <p:nvPr/>
        </p:nvSpPr>
        <p:spPr>
          <a:xfrm>
            <a:off x="3296983" y="2084363"/>
            <a:ext cx="1300315"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trendingAround</a:t>
            </a:r>
          </a:p>
        </p:txBody>
      </p:sp>
      <p:sp>
        <p:nvSpPr>
          <p:cNvPr id="6" name="Title 5"/>
          <p:cNvSpPr>
            <a:spLocks noGrp="1"/>
          </p:cNvSpPr>
          <p:nvPr>
            <p:ph type="title"/>
          </p:nvPr>
        </p:nvSpPr>
        <p:spPr>
          <a:xfrm>
            <a:off x="189794" y="196256"/>
            <a:ext cx="11655840" cy="899537"/>
          </a:xfrm>
        </p:spPr>
        <p:txBody>
          <a:bodyPr/>
          <a:lstStyle/>
          <a:p>
            <a:r>
              <a:rPr lang="en-US" dirty="0" smtClean="0">
                <a:solidFill>
                  <a:srgbClr val="0078D7"/>
                </a:solidFill>
              </a:rPr>
              <a:t>Office Graph</a:t>
            </a:r>
            <a:endParaRPr lang="en-US" dirty="0">
              <a:solidFill>
                <a:srgbClr val="0078D7"/>
              </a:solidFill>
            </a:endParaRPr>
          </a:p>
        </p:txBody>
      </p:sp>
      <p:pic>
        <p:nvPicPr>
          <p:cNvPr id="279" name="Picture 278"/>
          <p:cNvPicPr>
            <a:picLocks/>
          </p:cNvPicPr>
          <p:nvPr/>
        </p:nvPicPr>
        <p:blipFill rotWithShape="1">
          <a:blip r:embed="rId8"/>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280" name="TextBox 279"/>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sp>
        <p:nvSpPr>
          <p:cNvPr id="282" name="TextBox 281"/>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283" name="Group 282"/>
          <p:cNvGrpSpPr/>
          <p:nvPr/>
        </p:nvGrpSpPr>
        <p:grpSpPr>
          <a:xfrm>
            <a:off x="6541649" y="838870"/>
            <a:ext cx="950210" cy="950210"/>
            <a:chOff x="7143894" y="1629641"/>
            <a:chExt cx="969264" cy="969264"/>
          </a:xfrm>
        </p:grpSpPr>
        <p:sp>
          <p:nvSpPr>
            <p:cNvPr id="284" name="Oval 283"/>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285"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sp>
        <p:nvSpPr>
          <p:cNvPr id="287" name="TextBox 286"/>
          <p:cNvSpPr txBox="1"/>
          <p:nvPr/>
        </p:nvSpPr>
        <p:spPr>
          <a:xfrm>
            <a:off x="5580663" y="6150105"/>
            <a:ext cx="783972" cy="416383"/>
          </a:xfrm>
          <a:prstGeom prst="rect">
            <a:avLst/>
          </a:prstGeom>
          <a:noFill/>
        </p:spPr>
        <p:txBody>
          <a:bodyPr wrap="square" lIns="89642" tIns="71714" bIns="71714" rtlCol="0" anchor="ctr" anchorCtr="0">
            <a:spAutoFit/>
          </a:bodyPr>
          <a:lstStyle>
            <a:defPPr>
              <a:defRPr lang="en-US"/>
            </a:defPPr>
            <a:lvl1pPr algn="ctr" defTabSz="932597">
              <a:lnSpc>
                <a:spcPct val="90000"/>
              </a:lnSpc>
              <a:spcBef>
                <a:spcPct val="0"/>
              </a:spcBef>
              <a:defRPr sz="2000" b="1">
                <a:gradFill>
                  <a:gsLst>
                    <a:gs pos="1250">
                      <a:schemeClr val="tx1">
                        <a:lumMod val="50000"/>
                      </a:schemeClr>
                    </a:gs>
                    <a:gs pos="73000">
                      <a:schemeClr val="tx1">
                        <a:lumMod val="50000"/>
                      </a:schemeClr>
                    </a:gs>
                  </a:gsLst>
                  <a:lin ang="5400000" scaled="0"/>
                </a:gradFill>
                <a:latin typeface="Segoe UI Semilight" panose="020B0402040204020203" pitchFamily="34" charset="0"/>
                <a:cs typeface="Segoe UI Semilight" panose="020B0402040204020203" pitchFamily="34" charset="0"/>
              </a:defRPr>
            </a:lvl1pPr>
          </a:lstStyle>
          <a:p>
            <a:pPr>
              <a:defRPr/>
            </a:pPr>
            <a:r>
              <a:rPr lang="en-US" sz="1961" dirty="0">
                <a:gradFill>
                  <a:gsLst>
                    <a:gs pos="1250">
                      <a:srgbClr val="404040">
                        <a:lumMod val="50000"/>
                      </a:srgbClr>
                    </a:gs>
                    <a:gs pos="73000">
                      <a:srgbClr val="404040">
                        <a:lumMod val="50000"/>
                      </a:srgbClr>
                    </a:gs>
                  </a:gsLst>
                  <a:lin ang="5400000" scaled="0"/>
                </a:gradFill>
              </a:rPr>
              <a:t>FILES</a:t>
            </a:r>
          </a:p>
        </p:txBody>
      </p:sp>
      <p:grpSp>
        <p:nvGrpSpPr>
          <p:cNvPr id="288" name="Group 287"/>
          <p:cNvGrpSpPr/>
          <p:nvPr/>
        </p:nvGrpSpPr>
        <p:grpSpPr>
          <a:xfrm>
            <a:off x="4755824" y="5322565"/>
            <a:ext cx="950210" cy="950210"/>
            <a:chOff x="6992246" y="1326819"/>
            <a:chExt cx="969264" cy="969264"/>
          </a:xfrm>
        </p:grpSpPr>
        <p:sp>
          <p:nvSpPr>
            <p:cNvPr id="295" name="Oval 294"/>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96" name="Picture 295"/>
            <p:cNvPicPr>
              <a:picLocks noChangeAspect="1"/>
            </p:cNvPicPr>
            <p:nvPr/>
          </p:nvPicPr>
          <p:blipFill rotWithShape="1">
            <a:blip r:embed="rId6"/>
            <a:srcRect l="7391" t="7830" r="9482" b="13015"/>
            <a:stretch/>
          </p:blipFill>
          <p:spPr>
            <a:xfrm>
              <a:off x="7210865" y="1542754"/>
              <a:ext cx="527923" cy="506645"/>
            </a:xfrm>
            <a:prstGeom prst="rect">
              <a:avLst/>
            </a:prstGeom>
          </p:spPr>
        </p:pic>
      </p:grpSp>
      <p:grpSp>
        <p:nvGrpSpPr>
          <p:cNvPr id="289" name="Group 288"/>
          <p:cNvGrpSpPr/>
          <p:nvPr/>
        </p:nvGrpSpPr>
        <p:grpSpPr>
          <a:xfrm>
            <a:off x="9467268" y="4889221"/>
            <a:ext cx="950210" cy="950210"/>
            <a:chOff x="6065950" y="2297700"/>
            <a:chExt cx="969264" cy="969264"/>
          </a:xfrm>
        </p:grpSpPr>
        <p:sp>
          <p:nvSpPr>
            <p:cNvPr id="293" name="Oval 292"/>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94" name="Picture 293"/>
            <p:cNvPicPr>
              <a:picLocks noChangeAspect="1"/>
            </p:cNvPicPr>
            <p:nvPr/>
          </p:nvPicPr>
          <p:blipFill rotWithShape="1">
            <a:blip r:embed="rId9"/>
            <a:srcRect l="-1174" t="13123" b="11352"/>
            <a:stretch/>
          </p:blipFill>
          <p:spPr>
            <a:xfrm>
              <a:off x="6230028" y="2545195"/>
              <a:ext cx="633749" cy="483413"/>
            </a:xfrm>
            <a:prstGeom prst="rect">
              <a:avLst/>
            </a:prstGeom>
          </p:spPr>
        </p:pic>
      </p:grpSp>
      <p:grpSp>
        <p:nvGrpSpPr>
          <p:cNvPr id="290" name="Group 289"/>
          <p:cNvGrpSpPr/>
          <p:nvPr/>
        </p:nvGrpSpPr>
        <p:grpSpPr>
          <a:xfrm>
            <a:off x="8561168" y="5605619"/>
            <a:ext cx="950210" cy="950210"/>
            <a:chOff x="9795149" y="5144054"/>
            <a:chExt cx="969264" cy="969264"/>
          </a:xfrm>
        </p:grpSpPr>
        <p:sp>
          <p:nvSpPr>
            <p:cNvPr id="291" name="Oval 290"/>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92" name="Picture 291"/>
            <p:cNvPicPr>
              <a:picLocks noChangeAspect="1"/>
            </p:cNvPicPr>
            <p:nvPr/>
          </p:nvPicPr>
          <p:blipFill rotWithShape="1">
            <a:blip r:embed="rId10"/>
            <a:srcRect l="4590" t="15266" r="6136" b="5929"/>
            <a:stretch/>
          </p:blipFill>
          <p:spPr>
            <a:xfrm>
              <a:off x="9995466" y="5406358"/>
              <a:ext cx="565083" cy="504415"/>
            </a:xfrm>
            <a:prstGeom prst="rect">
              <a:avLst/>
            </a:prstGeom>
          </p:spPr>
        </p:pic>
      </p:grpSp>
      <p:sp>
        <p:nvSpPr>
          <p:cNvPr id="298" name="TextBox 297"/>
          <p:cNvSpPr txBox="1"/>
          <p:nvPr/>
        </p:nvSpPr>
        <p:spPr>
          <a:xfrm>
            <a:off x="400173" y="1934117"/>
            <a:ext cx="2343564"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CONVERSATIONS</a:t>
            </a:r>
          </a:p>
        </p:txBody>
      </p:sp>
      <p:sp>
        <p:nvSpPr>
          <p:cNvPr id="300" name="Oval 299"/>
          <p:cNvSpPr/>
          <p:nvPr/>
        </p:nvSpPr>
        <p:spPr bwMode="auto">
          <a:xfrm>
            <a:off x="1096849" y="2404088"/>
            <a:ext cx="950210" cy="950210"/>
          </a:xfrm>
          <a:prstGeom prst="ellipse">
            <a:avLst/>
          </a:prstGeom>
          <a:solidFill>
            <a:srgbClr val="2172B9"/>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301" name="Picture 300"/>
          <p:cNvPicPr>
            <a:picLocks noChangeAspect="1"/>
          </p:cNvPicPr>
          <p:nvPr/>
        </p:nvPicPr>
        <p:blipFill rotWithShape="1">
          <a:blip r:embed="rId11"/>
          <a:srcRect l="5400" t="10793" r="3872" b="9847"/>
          <a:stretch/>
        </p:blipFill>
        <p:spPr>
          <a:xfrm>
            <a:off x="1296011" y="2635816"/>
            <a:ext cx="573009" cy="497982"/>
          </a:xfrm>
          <a:prstGeom prst="rect">
            <a:avLst/>
          </a:prstGeom>
        </p:spPr>
      </p:pic>
      <p:grpSp>
        <p:nvGrpSpPr>
          <p:cNvPr id="303" name="Group 302"/>
          <p:cNvGrpSpPr/>
          <p:nvPr/>
        </p:nvGrpSpPr>
        <p:grpSpPr>
          <a:xfrm>
            <a:off x="3229826" y="3001704"/>
            <a:ext cx="950210" cy="950210"/>
            <a:chOff x="2782549" y="5457465"/>
            <a:chExt cx="969264" cy="969264"/>
          </a:xfrm>
        </p:grpSpPr>
        <p:sp>
          <p:nvSpPr>
            <p:cNvPr id="305" name="Oval 304"/>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306"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304" name="TextBox 303"/>
          <p:cNvSpPr txBox="1"/>
          <p:nvPr/>
        </p:nvSpPr>
        <p:spPr>
          <a:xfrm>
            <a:off x="3035978" y="2542353"/>
            <a:ext cx="1357911"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nvGrpSpPr>
          <p:cNvPr id="308" name="Group 307"/>
          <p:cNvGrpSpPr/>
          <p:nvPr/>
        </p:nvGrpSpPr>
        <p:grpSpPr>
          <a:xfrm>
            <a:off x="10957264" y="3679313"/>
            <a:ext cx="950210" cy="950210"/>
            <a:chOff x="560272" y="5457465"/>
            <a:chExt cx="969264" cy="969264"/>
          </a:xfrm>
        </p:grpSpPr>
        <p:sp>
          <p:nvSpPr>
            <p:cNvPr id="310" name="Oval 309"/>
            <p:cNvSpPr/>
            <p:nvPr/>
          </p:nvSpPr>
          <p:spPr bwMode="auto">
            <a:xfrm>
              <a:off x="560272" y="5457465"/>
              <a:ext cx="969264" cy="969264"/>
            </a:xfrm>
            <a:prstGeom prst="ellipse">
              <a:avLst/>
            </a:prstGeom>
            <a:solidFill>
              <a:schemeClr val="accent6">
                <a:lumMod val="75000"/>
              </a:schemeClr>
            </a:solid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311" name="Freeform 18"/>
            <p:cNvSpPr>
              <a:spLocks noEditPoints="1"/>
            </p:cNvSpPr>
            <p:nvPr/>
          </p:nvSpPr>
          <p:spPr bwMode="gray">
            <a:xfrm>
              <a:off x="792797" y="5653108"/>
              <a:ext cx="548640" cy="54864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107554" tIns="53778" rIns="107554" bIns="53778" numCol="1" anchor="t" anchorCtr="0" compatLnSpc="1">
              <a:prstTxWarp prst="textNoShape">
                <a:avLst/>
              </a:prstTxWarp>
            </a:bodyPr>
            <a:lstStyle/>
            <a:p>
              <a:pPr defTabSz="1194883">
                <a:defRPr/>
              </a:pPr>
              <a:endParaRPr lang="en-US" sz="1307" kern="0" dirty="0">
                <a:solidFill>
                  <a:prstClr val="black"/>
                </a:solidFill>
                <a:ea typeface="Segoe UI" panose="020B0502040204020203" pitchFamily="34" charset="0"/>
                <a:cs typeface="Segoe UI" panose="020B0502040204020203" pitchFamily="34" charset="0"/>
              </a:endParaRPr>
            </a:p>
          </p:txBody>
        </p:sp>
      </p:grpSp>
      <p:sp>
        <p:nvSpPr>
          <p:cNvPr id="309" name="TextBox 308"/>
          <p:cNvSpPr txBox="1"/>
          <p:nvPr/>
        </p:nvSpPr>
        <p:spPr>
          <a:xfrm>
            <a:off x="10876932" y="3204894"/>
            <a:ext cx="1110873"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TASKS</a:t>
            </a:r>
          </a:p>
        </p:txBody>
      </p:sp>
      <p:grpSp>
        <p:nvGrpSpPr>
          <p:cNvPr id="313" name="Group 312"/>
          <p:cNvGrpSpPr/>
          <p:nvPr/>
        </p:nvGrpSpPr>
        <p:grpSpPr>
          <a:xfrm>
            <a:off x="303971" y="4069075"/>
            <a:ext cx="950210" cy="950210"/>
            <a:chOff x="8271592" y="1524652"/>
            <a:chExt cx="969264" cy="969264"/>
          </a:xfrm>
        </p:grpSpPr>
        <p:sp>
          <p:nvSpPr>
            <p:cNvPr id="315" name="Oval 314"/>
            <p:cNvSpPr/>
            <p:nvPr/>
          </p:nvSpPr>
          <p:spPr bwMode="auto">
            <a:xfrm>
              <a:off x="8271592" y="1524652"/>
              <a:ext cx="969264" cy="969264"/>
            </a:xfrm>
            <a:prstGeom prst="ellipse">
              <a:avLst/>
            </a:prstGeom>
            <a:solidFill>
              <a:srgbClr val="672A7A"/>
            </a:solid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316" name="Picture 315"/>
            <p:cNvPicPr>
              <a:picLocks noChangeAspect="1"/>
            </p:cNvPicPr>
            <p:nvPr/>
          </p:nvPicPr>
          <p:blipFill rotWithShape="1">
            <a:blip r:embed="rId12"/>
            <a:srcRect l="3370" t="11045"/>
            <a:stretch/>
          </p:blipFill>
          <p:spPr>
            <a:xfrm>
              <a:off x="8459844" y="1759938"/>
              <a:ext cx="614181" cy="569386"/>
            </a:xfrm>
            <a:prstGeom prst="rect">
              <a:avLst/>
            </a:prstGeom>
          </p:spPr>
        </p:pic>
      </p:grpSp>
      <p:sp>
        <p:nvSpPr>
          <p:cNvPr id="314" name="TextBox 313"/>
          <p:cNvSpPr txBox="1"/>
          <p:nvPr/>
        </p:nvSpPr>
        <p:spPr>
          <a:xfrm>
            <a:off x="165444" y="3610234"/>
            <a:ext cx="122726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NOTES</a:t>
            </a:r>
          </a:p>
        </p:txBody>
      </p:sp>
      <p:pic>
        <p:nvPicPr>
          <p:cNvPr id="322" name="Picture 321"/>
          <p:cNvPicPr>
            <a:picLocks/>
          </p:cNvPicPr>
          <p:nvPr/>
        </p:nvPicPr>
        <p:blipFill>
          <a:blip r:embed="rId13">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323" name="TextBox 322"/>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324" name="Group 323"/>
          <p:cNvGrpSpPr/>
          <p:nvPr/>
        </p:nvGrpSpPr>
        <p:grpSpPr>
          <a:xfrm>
            <a:off x="8442211" y="3719529"/>
            <a:ext cx="950210" cy="950210"/>
            <a:chOff x="9795149" y="5144054"/>
            <a:chExt cx="969264" cy="969264"/>
          </a:xfrm>
        </p:grpSpPr>
        <p:sp>
          <p:nvSpPr>
            <p:cNvPr id="325" name="Oval 324"/>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326" name="Picture 325"/>
            <p:cNvPicPr>
              <a:picLocks noChangeAspect="1"/>
            </p:cNvPicPr>
            <p:nvPr/>
          </p:nvPicPr>
          <p:blipFill rotWithShape="1">
            <a:blip r:embed="rId10"/>
            <a:srcRect l="4590" t="15266" r="6136" b="5929"/>
            <a:stretch/>
          </p:blipFill>
          <p:spPr>
            <a:xfrm>
              <a:off x="9995466" y="5406358"/>
              <a:ext cx="565083" cy="504415"/>
            </a:xfrm>
            <a:prstGeom prst="rect">
              <a:avLst/>
            </a:prstGeom>
          </p:spPr>
        </p:pic>
      </p:grpSp>
      <p:sp>
        <p:nvSpPr>
          <p:cNvPr id="330" name="TextBox 329"/>
          <p:cNvSpPr txBox="1"/>
          <p:nvPr/>
        </p:nvSpPr>
        <p:spPr>
          <a:xfrm>
            <a:off x="8598919" y="3279596"/>
            <a:ext cx="783972"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grpSp>
        <p:nvGrpSpPr>
          <p:cNvPr id="331" name="Group 330"/>
          <p:cNvGrpSpPr/>
          <p:nvPr/>
        </p:nvGrpSpPr>
        <p:grpSpPr>
          <a:xfrm>
            <a:off x="3172580" y="5605619"/>
            <a:ext cx="950210" cy="950210"/>
            <a:chOff x="8271592" y="1524652"/>
            <a:chExt cx="969264" cy="969264"/>
          </a:xfrm>
        </p:grpSpPr>
        <p:sp>
          <p:nvSpPr>
            <p:cNvPr id="332" name="Oval 331"/>
            <p:cNvSpPr/>
            <p:nvPr/>
          </p:nvSpPr>
          <p:spPr bwMode="auto">
            <a:xfrm>
              <a:off x="8271592" y="1524652"/>
              <a:ext cx="969264" cy="969264"/>
            </a:xfrm>
            <a:prstGeom prst="ellipse">
              <a:avLst/>
            </a:prstGeom>
            <a:solidFill>
              <a:srgbClr val="672A7A"/>
            </a:solid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333" name="Picture 332"/>
            <p:cNvPicPr>
              <a:picLocks noChangeAspect="1"/>
            </p:cNvPicPr>
            <p:nvPr/>
          </p:nvPicPr>
          <p:blipFill rotWithShape="1">
            <a:blip r:embed="rId12"/>
            <a:srcRect l="3370" t="11045"/>
            <a:stretch/>
          </p:blipFill>
          <p:spPr>
            <a:xfrm>
              <a:off x="8459844" y="1759938"/>
              <a:ext cx="614181" cy="569386"/>
            </a:xfrm>
            <a:prstGeom prst="rect">
              <a:avLst/>
            </a:prstGeom>
          </p:spPr>
        </p:pic>
      </p:grpSp>
      <p:grpSp>
        <p:nvGrpSpPr>
          <p:cNvPr id="334" name="Group 333"/>
          <p:cNvGrpSpPr/>
          <p:nvPr/>
        </p:nvGrpSpPr>
        <p:grpSpPr>
          <a:xfrm>
            <a:off x="307822" y="5605619"/>
            <a:ext cx="950210" cy="950210"/>
            <a:chOff x="560272" y="5457465"/>
            <a:chExt cx="969264" cy="969264"/>
          </a:xfrm>
        </p:grpSpPr>
        <p:sp>
          <p:nvSpPr>
            <p:cNvPr id="335" name="Oval 334"/>
            <p:cNvSpPr/>
            <p:nvPr/>
          </p:nvSpPr>
          <p:spPr bwMode="auto">
            <a:xfrm>
              <a:off x="560272" y="5457465"/>
              <a:ext cx="969264" cy="969264"/>
            </a:xfrm>
            <a:prstGeom prst="ellipse">
              <a:avLst/>
            </a:prstGeom>
            <a:solidFill>
              <a:schemeClr val="accent6">
                <a:lumMod val="75000"/>
              </a:schemeClr>
            </a:solid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336" name="Freeform 18"/>
            <p:cNvSpPr>
              <a:spLocks noEditPoints="1"/>
            </p:cNvSpPr>
            <p:nvPr/>
          </p:nvSpPr>
          <p:spPr bwMode="gray">
            <a:xfrm>
              <a:off x="792797" y="5653108"/>
              <a:ext cx="548640" cy="54864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107554" tIns="53778" rIns="107554" bIns="53778" numCol="1" anchor="t" anchorCtr="0" compatLnSpc="1">
              <a:prstTxWarp prst="textNoShape">
                <a:avLst/>
              </a:prstTxWarp>
            </a:bodyPr>
            <a:lstStyle/>
            <a:p>
              <a:pPr defTabSz="1194883">
                <a:defRPr/>
              </a:pPr>
              <a:endParaRPr lang="en-US" sz="1307" kern="0" dirty="0">
                <a:solidFill>
                  <a:prstClr val="black"/>
                </a:solidFill>
                <a:ea typeface="Segoe UI" panose="020B0502040204020203" pitchFamily="34" charset="0"/>
                <a:cs typeface="Segoe UI" panose="020B0502040204020203" pitchFamily="34" charset="0"/>
              </a:endParaRPr>
            </a:p>
          </p:txBody>
        </p:sp>
      </p:grpSp>
      <p:sp>
        <p:nvSpPr>
          <p:cNvPr id="93"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4" name="Imagen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97"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788057371"/>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40036" y="2234204"/>
            <a:ext cx="11014160" cy="2387673"/>
          </a:xfrm>
        </p:spPr>
        <p:txBody>
          <a:bodyPr/>
          <a:lstStyle/>
          <a:p>
            <a:r>
              <a:rPr lang="es-ES" dirty="0" err="1" smtClean="0"/>
              <a:t>Bottom</a:t>
            </a:r>
            <a:r>
              <a:rPr lang="es-ES" dirty="0" smtClean="0"/>
              <a:t>-up </a:t>
            </a:r>
            <a:r>
              <a:rPr lang="es-ES" dirty="0" err="1" smtClean="0"/>
              <a:t>Knowledge</a:t>
            </a:r>
            <a:r>
              <a:rPr lang="es-ES" dirty="0" smtClean="0"/>
              <a:t> Management:</a:t>
            </a:r>
            <a:r>
              <a:rPr lang="es-ES" dirty="0" smtClean="0"/>
              <a:t/>
            </a:r>
            <a:br>
              <a:rPr lang="es-ES" dirty="0" smtClean="0"/>
            </a:br>
            <a:r>
              <a:rPr lang="es-ES" dirty="0" smtClean="0"/>
              <a:t> </a:t>
            </a:r>
            <a:r>
              <a:rPr lang="es-ES" dirty="0" err="1" smtClean="0"/>
              <a:t>Boards</a:t>
            </a:r>
            <a:r>
              <a:rPr lang="es-ES" dirty="0" smtClean="0"/>
              <a:t>, </a:t>
            </a:r>
            <a:r>
              <a:rPr lang="es-ES" dirty="0" err="1" smtClean="0"/>
              <a:t>Delve</a:t>
            </a:r>
            <a:r>
              <a:rPr lang="es-ES" dirty="0" smtClean="0"/>
              <a:t> y Office </a:t>
            </a:r>
            <a:r>
              <a:rPr lang="es-ES" dirty="0" err="1" smtClean="0"/>
              <a:t>Graph</a:t>
            </a:r>
            <a:endParaRPr lang="es-ES" sz="4800" dirty="0"/>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p:cNvSpPr/>
          <p:nvPr/>
        </p:nvSpPr>
        <p:spPr>
          <a:xfrm>
            <a:off x="864" y="-1268701"/>
            <a:ext cx="12190272" cy="2855605"/>
          </a:xfrm>
          <a:prstGeom prst="rect">
            <a:avLst/>
          </a:prstGeom>
          <a:gradFill>
            <a:gsLst>
              <a:gs pos="57000">
                <a:srgbClr val="F5F5F5">
                  <a:alpha val="0"/>
                </a:srgbClr>
              </a:gs>
              <a:gs pos="0">
                <a:schemeClr val="tx1">
                  <a:lumMod val="85000"/>
                  <a:lumOff val="1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nb-NO" dirty="0">
              <a:solidFill>
                <a:prstClr val="white"/>
              </a:solidFill>
            </a:endParaRPr>
          </a:p>
        </p:txBody>
      </p:sp>
      <p:sp>
        <p:nvSpPr>
          <p:cNvPr id="275" name="Rectangle 274"/>
          <p:cNvSpPr/>
          <p:nvPr/>
        </p:nvSpPr>
        <p:spPr>
          <a:xfrm>
            <a:off x="864" y="414091"/>
            <a:ext cx="10562331" cy="1084165"/>
          </a:xfrm>
          <a:prstGeom prst="rect">
            <a:avLst/>
          </a:prstGeom>
          <a:solidFill>
            <a:srgbClr val="00AEEF"/>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76" name="TextBox 275"/>
          <p:cNvSpPr txBox="1"/>
          <p:nvPr/>
        </p:nvSpPr>
        <p:spPr>
          <a:xfrm>
            <a:off x="1253901" y="665949"/>
            <a:ext cx="8438228" cy="600849"/>
          </a:xfrm>
          <a:prstGeom prst="rect">
            <a:avLst/>
          </a:prstGeom>
          <a:noFill/>
        </p:spPr>
        <p:txBody>
          <a:bodyPr wrap="square" rtlCol="0">
            <a:spAutoFit/>
          </a:bodyPr>
          <a:lstStyle/>
          <a:p>
            <a:pPr defTabSz="914367">
              <a:lnSpc>
                <a:spcPct val="90000"/>
              </a:lnSpc>
              <a:spcBef>
                <a:spcPct val="0"/>
              </a:spcBef>
              <a:defRPr/>
            </a:pPr>
            <a:r>
              <a:rPr lang="en-US" sz="3600" dirty="0">
                <a:solidFill>
                  <a:prstClr val="white"/>
                </a:solidFill>
                <a:latin typeface="Segoe UI Light" panose="020B0502040204020203" pitchFamily="34" charset="0"/>
                <a:cs typeface="Segoe UI Light" panose="020B0502040204020203" pitchFamily="34" charset="0"/>
              </a:rPr>
              <a:t>Signals</a:t>
            </a:r>
          </a:p>
        </p:txBody>
      </p:sp>
      <p:grpSp>
        <p:nvGrpSpPr>
          <p:cNvPr id="277" name="Group 276"/>
          <p:cNvGrpSpPr/>
          <p:nvPr/>
        </p:nvGrpSpPr>
        <p:grpSpPr>
          <a:xfrm>
            <a:off x="-766706" y="3654183"/>
            <a:ext cx="13439502" cy="2794377"/>
            <a:chOff x="-948152" y="3538295"/>
            <a:chExt cx="13441408" cy="3634441"/>
          </a:xfrm>
        </p:grpSpPr>
        <p:cxnSp>
          <p:nvCxnSpPr>
            <p:cNvPr id="278" name="Straight Connector 277"/>
            <p:cNvCxnSpPr/>
            <p:nvPr/>
          </p:nvCxnSpPr>
          <p:spPr>
            <a:xfrm flipH="1">
              <a:off x="1057926" y="4869710"/>
              <a:ext cx="1245053" cy="875415"/>
            </a:xfrm>
            <a:prstGeom prst="line">
              <a:avLst/>
            </a:prstGeom>
            <a:noFill/>
            <a:ln w="57150" cap="flat" cmpd="sng" algn="ctr">
              <a:solidFill>
                <a:srgbClr val="E7E6E6">
                  <a:lumMod val="90000"/>
                </a:srgbClr>
              </a:solidFill>
              <a:prstDash val="solid"/>
              <a:miter lim="800000"/>
            </a:ln>
            <a:effectLst/>
          </p:spPr>
        </p:cxnSp>
        <p:cxnSp>
          <p:nvCxnSpPr>
            <p:cNvPr id="279" name="Straight Connector 278"/>
            <p:cNvCxnSpPr/>
            <p:nvPr/>
          </p:nvCxnSpPr>
          <p:spPr>
            <a:xfrm flipH="1">
              <a:off x="-948152" y="4013344"/>
              <a:ext cx="1889445" cy="125376"/>
            </a:xfrm>
            <a:prstGeom prst="line">
              <a:avLst/>
            </a:prstGeom>
            <a:noFill/>
            <a:ln w="19050" cap="flat" cmpd="sng" algn="ctr">
              <a:solidFill>
                <a:srgbClr val="E7E6E6">
                  <a:lumMod val="90000"/>
                </a:srgbClr>
              </a:solidFill>
              <a:prstDash val="solid"/>
              <a:miter lim="800000"/>
            </a:ln>
            <a:effectLst/>
          </p:spPr>
        </p:cxnSp>
        <p:cxnSp>
          <p:nvCxnSpPr>
            <p:cNvPr id="280" name="Straight Connector 279"/>
            <p:cNvCxnSpPr>
              <a:endCxn id="333" idx="6"/>
            </p:cNvCxnSpPr>
            <p:nvPr/>
          </p:nvCxnSpPr>
          <p:spPr>
            <a:xfrm>
              <a:off x="2317387" y="4874650"/>
              <a:ext cx="2421194" cy="494256"/>
            </a:xfrm>
            <a:prstGeom prst="line">
              <a:avLst/>
            </a:prstGeom>
            <a:noFill/>
            <a:ln w="57150" cap="flat" cmpd="sng" algn="ctr">
              <a:solidFill>
                <a:srgbClr val="E7E6E6">
                  <a:lumMod val="90000"/>
                </a:srgbClr>
              </a:solidFill>
              <a:prstDash val="solid"/>
              <a:miter lim="800000"/>
            </a:ln>
            <a:effectLst/>
          </p:spPr>
        </p:cxnSp>
        <p:sp>
          <p:nvSpPr>
            <p:cNvPr id="281" name="Oval 280"/>
            <p:cNvSpPr/>
            <p:nvPr/>
          </p:nvSpPr>
          <p:spPr>
            <a:xfrm>
              <a:off x="10416852" y="5479310"/>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82" name="Oval 281"/>
            <p:cNvSpPr/>
            <p:nvPr/>
          </p:nvSpPr>
          <p:spPr>
            <a:xfrm>
              <a:off x="1465892" y="6453134"/>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83" name="Oval 282"/>
            <p:cNvSpPr/>
            <p:nvPr/>
          </p:nvSpPr>
          <p:spPr>
            <a:xfrm>
              <a:off x="2950166" y="6095997"/>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84" name="Oval 283"/>
            <p:cNvSpPr/>
            <p:nvPr/>
          </p:nvSpPr>
          <p:spPr>
            <a:xfrm>
              <a:off x="5417098" y="6453134"/>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cxnSp>
          <p:nvCxnSpPr>
            <p:cNvPr id="285" name="Straight Connector 284"/>
            <p:cNvCxnSpPr/>
            <p:nvPr/>
          </p:nvCxnSpPr>
          <p:spPr>
            <a:xfrm>
              <a:off x="7311666" y="5405705"/>
              <a:ext cx="965431" cy="994580"/>
            </a:xfrm>
            <a:prstGeom prst="line">
              <a:avLst/>
            </a:prstGeom>
            <a:noFill/>
            <a:ln w="57150" cap="flat" cmpd="sng" algn="ctr">
              <a:solidFill>
                <a:srgbClr val="E7E6E6">
                  <a:lumMod val="90000"/>
                </a:srgbClr>
              </a:solidFill>
              <a:prstDash val="solid"/>
              <a:miter lim="800000"/>
            </a:ln>
            <a:effectLst/>
          </p:spPr>
        </p:cxnSp>
        <p:cxnSp>
          <p:nvCxnSpPr>
            <p:cNvPr id="286" name="Straight Connector 285"/>
            <p:cNvCxnSpPr/>
            <p:nvPr/>
          </p:nvCxnSpPr>
          <p:spPr>
            <a:xfrm>
              <a:off x="4617087" y="5357153"/>
              <a:ext cx="948866" cy="1244836"/>
            </a:xfrm>
            <a:prstGeom prst="line">
              <a:avLst/>
            </a:prstGeom>
            <a:noFill/>
            <a:ln w="57150" cap="flat" cmpd="sng" algn="ctr">
              <a:solidFill>
                <a:srgbClr val="E7E6E6">
                  <a:lumMod val="90000"/>
                </a:srgbClr>
              </a:solidFill>
              <a:prstDash val="solid"/>
              <a:miter lim="800000"/>
            </a:ln>
            <a:effectLst/>
          </p:spPr>
        </p:cxnSp>
        <p:cxnSp>
          <p:nvCxnSpPr>
            <p:cNvPr id="287" name="Straight Connector 286"/>
            <p:cNvCxnSpPr/>
            <p:nvPr/>
          </p:nvCxnSpPr>
          <p:spPr>
            <a:xfrm flipH="1">
              <a:off x="-214078" y="4869710"/>
              <a:ext cx="2566701" cy="148855"/>
            </a:xfrm>
            <a:prstGeom prst="line">
              <a:avLst/>
            </a:prstGeom>
            <a:noFill/>
            <a:ln w="57150" cap="flat" cmpd="sng" algn="ctr">
              <a:solidFill>
                <a:srgbClr val="E7E6E6">
                  <a:lumMod val="90000"/>
                </a:srgbClr>
              </a:solidFill>
              <a:prstDash val="solid"/>
              <a:miter lim="800000"/>
            </a:ln>
            <a:effectLst/>
          </p:spPr>
        </p:cxnSp>
        <p:cxnSp>
          <p:nvCxnSpPr>
            <p:cNvPr id="288" name="Straight Connector 287"/>
            <p:cNvCxnSpPr/>
            <p:nvPr/>
          </p:nvCxnSpPr>
          <p:spPr>
            <a:xfrm flipH="1">
              <a:off x="992706" y="5316277"/>
              <a:ext cx="3647321" cy="460744"/>
            </a:xfrm>
            <a:prstGeom prst="line">
              <a:avLst/>
            </a:prstGeom>
            <a:noFill/>
            <a:ln w="57150" cap="flat" cmpd="sng" algn="ctr">
              <a:solidFill>
                <a:srgbClr val="E7E6E6">
                  <a:lumMod val="90000"/>
                </a:srgbClr>
              </a:solidFill>
              <a:prstDash val="solid"/>
              <a:miter lim="800000"/>
            </a:ln>
            <a:effectLst/>
          </p:spPr>
        </p:cxnSp>
        <p:cxnSp>
          <p:nvCxnSpPr>
            <p:cNvPr id="289" name="Straight Connector 288"/>
            <p:cNvCxnSpPr/>
            <p:nvPr/>
          </p:nvCxnSpPr>
          <p:spPr>
            <a:xfrm flipH="1" flipV="1">
              <a:off x="4654435" y="5382614"/>
              <a:ext cx="2688990" cy="33791"/>
            </a:xfrm>
            <a:prstGeom prst="line">
              <a:avLst/>
            </a:prstGeom>
            <a:noFill/>
            <a:ln w="57150" cap="flat" cmpd="sng" algn="ctr">
              <a:solidFill>
                <a:srgbClr val="E7E6E6">
                  <a:lumMod val="90000"/>
                </a:srgbClr>
              </a:solidFill>
              <a:prstDash val="solid"/>
              <a:miter lim="800000"/>
            </a:ln>
            <a:effectLst/>
          </p:spPr>
        </p:cxnSp>
        <p:cxnSp>
          <p:nvCxnSpPr>
            <p:cNvPr id="290" name="Straight Connector 289"/>
            <p:cNvCxnSpPr/>
            <p:nvPr/>
          </p:nvCxnSpPr>
          <p:spPr>
            <a:xfrm>
              <a:off x="9250387" y="5850293"/>
              <a:ext cx="1462297" cy="599614"/>
            </a:xfrm>
            <a:prstGeom prst="line">
              <a:avLst/>
            </a:prstGeom>
            <a:noFill/>
            <a:ln w="57150" cap="flat" cmpd="sng" algn="ctr">
              <a:solidFill>
                <a:srgbClr val="E7E6E6">
                  <a:lumMod val="90000"/>
                </a:srgbClr>
              </a:solidFill>
              <a:prstDash val="solid"/>
              <a:miter lim="800000"/>
            </a:ln>
            <a:effectLst/>
          </p:spPr>
        </p:cxnSp>
        <p:cxnSp>
          <p:nvCxnSpPr>
            <p:cNvPr id="291" name="Straight Connector 290"/>
            <p:cNvCxnSpPr/>
            <p:nvPr/>
          </p:nvCxnSpPr>
          <p:spPr>
            <a:xfrm flipV="1">
              <a:off x="5566048" y="5431334"/>
              <a:ext cx="1777376" cy="1170655"/>
            </a:xfrm>
            <a:prstGeom prst="line">
              <a:avLst/>
            </a:prstGeom>
            <a:noFill/>
            <a:ln w="57150" cap="flat" cmpd="sng" algn="ctr">
              <a:solidFill>
                <a:srgbClr val="E7E6E6">
                  <a:lumMod val="90000"/>
                </a:srgbClr>
              </a:solidFill>
              <a:prstDash val="solid"/>
              <a:miter lim="800000"/>
            </a:ln>
            <a:effectLst/>
          </p:spPr>
        </p:cxnSp>
        <p:cxnSp>
          <p:nvCxnSpPr>
            <p:cNvPr id="292" name="Straight Connector 291"/>
            <p:cNvCxnSpPr/>
            <p:nvPr/>
          </p:nvCxnSpPr>
          <p:spPr>
            <a:xfrm flipH="1">
              <a:off x="-682622" y="5783680"/>
              <a:ext cx="1766791" cy="359601"/>
            </a:xfrm>
            <a:prstGeom prst="line">
              <a:avLst/>
            </a:prstGeom>
            <a:noFill/>
            <a:ln w="57150" cap="flat" cmpd="sng" algn="ctr">
              <a:solidFill>
                <a:srgbClr val="E7E6E6">
                  <a:lumMod val="90000"/>
                </a:srgbClr>
              </a:solidFill>
              <a:prstDash val="solid"/>
              <a:miter lim="800000"/>
            </a:ln>
            <a:effectLst/>
          </p:spPr>
        </p:cxnSp>
        <p:cxnSp>
          <p:nvCxnSpPr>
            <p:cNvPr id="293" name="Straight Connector 292"/>
            <p:cNvCxnSpPr/>
            <p:nvPr/>
          </p:nvCxnSpPr>
          <p:spPr>
            <a:xfrm>
              <a:off x="1128274" y="5783680"/>
              <a:ext cx="1970747" cy="439908"/>
            </a:xfrm>
            <a:prstGeom prst="line">
              <a:avLst/>
            </a:prstGeom>
            <a:noFill/>
            <a:ln w="57150" cap="flat" cmpd="sng" algn="ctr">
              <a:solidFill>
                <a:srgbClr val="E7E6E6">
                  <a:lumMod val="90000"/>
                </a:srgbClr>
              </a:solidFill>
              <a:prstDash val="solid"/>
              <a:miter lim="800000"/>
            </a:ln>
            <a:effectLst/>
          </p:spPr>
        </p:cxnSp>
        <p:cxnSp>
          <p:nvCxnSpPr>
            <p:cNvPr id="294" name="Straight Connector 293"/>
            <p:cNvCxnSpPr/>
            <p:nvPr/>
          </p:nvCxnSpPr>
          <p:spPr>
            <a:xfrm flipV="1">
              <a:off x="2967096" y="5421534"/>
              <a:ext cx="1567675" cy="802054"/>
            </a:xfrm>
            <a:prstGeom prst="line">
              <a:avLst/>
            </a:prstGeom>
            <a:noFill/>
            <a:ln w="57150" cap="flat" cmpd="sng" algn="ctr">
              <a:solidFill>
                <a:srgbClr val="E7E6E6">
                  <a:lumMod val="90000"/>
                </a:srgbClr>
              </a:solidFill>
              <a:prstDash val="solid"/>
              <a:miter lim="800000"/>
            </a:ln>
            <a:effectLst/>
          </p:spPr>
        </p:cxnSp>
        <p:sp>
          <p:nvSpPr>
            <p:cNvPr id="295" name="Oval 294"/>
            <p:cNvSpPr/>
            <p:nvPr/>
          </p:nvSpPr>
          <p:spPr>
            <a:xfrm>
              <a:off x="7194569" y="5282479"/>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96" name="Oval 295"/>
            <p:cNvSpPr/>
            <p:nvPr/>
          </p:nvSpPr>
          <p:spPr>
            <a:xfrm>
              <a:off x="8148050" y="6251430"/>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97" name="Oval 296"/>
            <p:cNvSpPr/>
            <p:nvPr/>
          </p:nvSpPr>
          <p:spPr>
            <a:xfrm>
              <a:off x="9147922" y="5701438"/>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98" name="Oval 297"/>
            <p:cNvSpPr/>
            <p:nvPr/>
          </p:nvSpPr>
          <p:spPr>
            <a:xfrm>
              <a:off x="10563829" y="6301052"/>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cxnSp>
          <p:nvCxnSpPr>
            <p:cNvPr id="299" name="Straight Connector 298"/>
            <p:cNvCxnSpPr/>
            <p:nvPr/>
          </p:nvCxnSpPr>
          <p:spPr>
            <a:xfrm>
              <a:off x="8319151" y="6433123"/>
              <a:ext cx="1462297" cy="599614"/>
            </a:xfrm>
            <a:prstGeom prst="line">
              <a:avLst/>
            </a:prstGeom>
            <a:noFill/>
            <a:ln w="57150" cap="flat" cmpd="sng" algn="ctr">
              <a:solidFill>
                <a:srgbClr val="E7E6E6">
                  <a:lumMod val="90000"/>
                </a:srgbClr>
              </a:solidFill>
              <a:prstDash val="solid"/>
              <a:miter lim="800000"/>
            </a:ln>
            <a:effectLst/>
          </p:spPr>
        </p:cxnSp>
        <p:cxnSp>
          <p:nvCxnSpPr>
            <p:cNvPr id="300" name="Straight Connector 299"/>
            <p:cNvCxnSpPr/>
            <p:nvPr/>
          </p:nvCxnSpPr>
          <p:spPr>
            <a:xfrm flipV="1">
              <a:off x="8253233" y="5860777"/>
              <a:ext cx="1092803" cy="493370"/>
            </a:xfrm>
            <a:prstGeom prst="line">
              <a:avLst/>
            </a:prstGeom>
            <a:noFill/>
            <a:ln w="57150" cap="flat" cmpd="sng" algn="ctr">
              <a:solidFill>
                <a:srgbClr val="E7E6E6">
                  <a:lumMod val="90000"/>
                </a:srgbClr>
              </a:solidFill>
              <a:prstDash val="solid"/>
              <a:miter lim="800000"/>
            </a:ln>
            <a:effectLst/>
          </p:spPr>
        </p:cxnSp>
        <p:cxnSp>
          <p:nvCxnSpPr>
            <p:cNvPr id="301" name="Straight Connector 300"/>
            <p:cNvCxnSpPr/>
            <p:nvPr/>
          </p:nvCxnSpPr>
          <p:spPr>
            <a:xfrm>
              <a:off x="10542272" y="5646194"/>
              <a:ext cx="1766825" cy="214583"/>
            </a:xfrm>
            <a:prstGeom prst="line">
              <a:avLst/>
            </a:prstGeom>
            <a:noFill/>
            <a:ln w="57150" cap="flat" cmpd="sng" algn="ctr">
              <a:solidFill>
                <a:srgbClr val="E7E6E6">
                  <a:lumMod val="90000"/>
                </a:srgbClr>
              </a:solidFill>
              <a:prstDash val="solid"/>
              <a:miter lim="800000"/>
            </a:ln>
            <a:effectLst/>
          </p:spPr>
        </p:cxnSp>
        <p:cxnSp>
          <p:nvCxnSpPr>
            <p:cNvPr id="302" name="Straight Connector 301"/>
            <p:cNvCxnSpPr/>
            <p:nvPr/>
          </p:nvCxnSpPr>
          <p:spPr>
            <a:xfrm>
              <a:off x="5500035" y="6573122"/>
              <a:ext cx="1462297" cy="599614"/>
            </a:xfrm>
            <a:prstGeom prst="line">
              <a:avLst/>
            </a:prstGeom>
            <a:noFill/>
            <a:ln w="57150" cap="flat" cmpd="sng" algn="ctr">
              <a:solidFill>
                <a:srgbClr val="E7E6E6">
                  <a:lumMod val="90000"/>
                </a:srgbClr>
              </a:solidFill>
              <a:prstDash val="solid"/>
              <a:miter lim="800000"/>
            </a:ln>
            <a:effectLst/>
          </p:spPr>
        </p:cxnSp>
        <p:cxnSp>
          <p:nvCxnSpPr>
            <p:cNvPr id="303" name="Straight Connector 302"/>
            <p:cNvCxnSpPr/>
            <p:nvPr/>
          </p:nvCxnSpPr>
          <p:spPr>
            <a:xfrm flipH="1">
              <a:off x="1585133" y="6244852"/>
              <a:ext cx="1512665" cy="371821"/>
            </a:xfrm>
            <a:prstGeom prst="line">
              <a:avLst/>
            </a:prstGeom>
            <a:noFill/>
            <a:ln w="57150" cap="flat" cmpd="sng" algn="ctr">
              <a:solidFill>
                <a:srgbClr val="E7E6E6">
                  <a:lumMod val="90000"/>
                </a:srgbClr>
              </a:solidFill>
              <a:prstDash val="solid"/>
              <a:miter lim="800000"/>
            </a:ln>
            <a:effectLst/>
          </p:spPr>
        </p:cxnSp>
        <p:cxnSp>
          <p:nvCxnSpPr>
            <p:cNvPr id="304" name="Straight Connector 303"/>
            <p:cNvCxnSpPr/>
            <p:nvPr/>
          </p:nvCxnSpPr>
          <p:spPr>
            <a:xfrm>
              <a:off x="3059312" y="6269823"/>
              <a:ext cx="17733" cy="684404"/>
            </a:xfrm>
            <a:prstGeom prst="line">
              <a:avLst/>
            </a:prstGeom>
            <a:noFill/>
            <a:ln w="57150" cap="flat" cmpd="sng" algn="ctr">
              <a:solidFill>
                <a:srgbClr val="E7E6E6">
                  <a:lumMod val="90000"/>
                </a:srgbClr>
              </a:solidFill>
              <a:prstDash val="solid"/>
              <a:miter lim="800000"/>
            </a:ln>
            <a:effectLst/>
          </p:spPr>
        </p:cxnSp>
        <p:sp>
          <p:nvSpPr>
            <p:cNvPr id="305" name="Oval 304"/>
            <p:cNvSpPr/>
            <p:nvPr/>
          </p:nvSpPr>
          <p:spPr>
            <a:xfrm>
              <a:off x="6082328" y="4356984"/>
              <a:ext cx="213806" cy="213806"/>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06" name="Oval 305"/>
            <p:cNvSpPr/>
            <p:nvPr/>
          </p:nvSpPr>
          <p:spPr>
            <a:xfrm>
              <a:off x="8253234" y="4543685"/>
              <a:ext cx="213806" cy="213806"/>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07" name="Oval 306"/>
            <p:cNvSpPr/>
            <p:nvPr/>
          </p:nvSpPr>
          <p:spPr>
            <a:xfrm>
              <a:off x="7133141" y="3747480"/>
              <a:ext cx="157259" cy="157259"/>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08" name="Oval 307"/>
            <p:cNvSpPr/>
            <p:nvPr/>
          </p:nvSpPr>
          <p:spPr>
            <a:xfrm>
              <a:off x="2823326" y="3755332"/>
              <a:ext cx="157259" cy="157259"/>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cxnSp>
          <p:nvCxnSpPr>
            <p:cNvPr id="309" name="Straight Connector 308"/>
            <p:cNvCxnSpPr/>
            <p:nvPr/>
          </p:nvCxnSpPr>
          <p:spPr>
            <a:xfrm>
              <a:off x="8360137" y="4660683"/>
              <a:ext cx="2182135" cy="958601"/>
            </a:xfrm>
            <a:prstGeom prst="line">
              <a:avLst/>
            </a:prstGeom>
            <a:noFill/>
            <a:ln w="38100" cap="flat" cmpd="sng" algn="ctr">
              <a:solidFill>
                <a:srgbClr val="E7E6E6">
                  <a:lumMod val="90000"/>
                </a:srgbClr>
              </a:solidFill>
              <a:prstDash val="solid"/>
              <a:miter lim="800000"/>
            </a:ln>
            <a:effectLst/>
          </p:spPr>
        </p:cxnSp>
        <p:cxnSp>
          <p:nvCxnSpPr>
            <p:cNvPr id="310" name="Straight Connector 309"/>
            <p:cNvCxnSpPr/>
            <p:nvPr/>
          </p:nvCxnSpPr>
          <p:spPr>
            <a:xfrm>
              <a:off x="8314643" y="4600277"/>
              <a:ext cx="982134" cy="1250016"/>
            </a:xfrm>
            <a:prstGeom prst="line">
              <a:avLst/>
            </a:prstGeom>
            <a:noFill/>
            <a:ln w="38100" cap="flat" cmpd="sng" algn="ctr">
              <a:solidFill>
                <a:srgbClr val="E7E6E6">
                  <a:lumMod val="90000"/>
                </a:srgbClr>
              </a:solidFill>
              <a:prstDash val="solid"/>
              <a:miter lim="800000"/>
            </a:ln>
            <a:effectLst/>
          </p:spPr>
        </p:cxnSp>
        <p:cxnSp>
          <p:nvCxnSpPr>
            <p:cNvPr id="311" name="Straight Connector 310"/>
            <p:cNvCxnSpPr/>
            <p:nvPr/>
          </p:nvCxnSpPr>
          <p:spPr>
            <a:xfrm>
              <a:off x="6193352" y="4430193"/>
              <a:ext cx="1164480" cy="1001141"/>
            </a:xfrm>
            <a:prstGeom prst="line">
              <a:avLst/>
            </a:prstGeom>
            <a:noFill/>
            <a:ln w="38100" cap="flat" cmpd="sng" algn="ctr">
              <a:solidFill>
                <a:srgbClr val="E7E6E6">
                  <a:lumMod val="90000"/>
                </a:srgbClr>
              </a:solidFill>
              <a:prstDash val="solid"/>
              <a:miter lim="800000"/>
            </a:ln>
            <a:effectLst/>
          </p:spPr>
        </p:cxnSp>
        <p:cxnSp>
          <p:nvCxnSpPr>
            <p:cNvPr id="312" name="Straight Connector 311"/>
            <p:cNvCxnSpPr/>
            <p:nvPr/>
          </p:nvCxnSpPr>
          <p:spPr>
            <a:xfrm>
              <a:off x="3985283" y="4463029"/>
              <a:ext cx="603353" cy="898482"/>
            </a:xfrm>
            <a:prstGeom prst="line">
              <a:avLst/>
            </a:prstGeom>
            <a:noFill/>
            <a:ln w="38100" cap="flat" cmpd="sng" algn="ctr">
              <a:solidFill>
                <a:srgbClr val="E7E6E6">
                  <a:lumMod val="90000"/>
                </a:srgbClr>
              </a:solidFill>
              <a:prstDash val="solid"/>
              <a:miter lim="800000"/>
            </a:ln>
            <a:effectLst/>
          </p:spPr>
        </p:cxnSp>
        <p:cxnSp>
          <p:nvCxnSpPr>
            <p:cNvPr id="313" name="Straight Connector 312"/>
            <p:cNvCxnSpPr>
              <a:endCxn id="334" idx="5"/>
            </p:cNvCxnSpPr>
            <p:nvPr/>
          </p:nvCxnSpPr>
          <p:spPr>
            <a:xfrm>
              <a:off x="2893747" y="3827313"/>
              <a:ext cx="1190770" cy="711308"/>
            </a:xfrm>
            <a:prstGeom prst="line">
              <a:avLst/>
            </a:prstGeom>
            <a:noFill/>
            <a:ln w="19050" cap="flat" cmpd="sng" algn="ctr">
              <a:solidFill>
                <a:srgbClr val="E7E6E6">
                  <a:lumMod val="90000"/>
                </a:srgbClr>
              </a:solidFill>
              <a:prstDash val="solid"/>
              <a:miter lim="800000"/>
            </a:ln>
            <a:effectLst/>
          </p:spPr>
        </p:cxnSp>
        <p:cxnSp>
          <p:nvCxnSpPr>
            <p:cNvPr id="314" name="Straight Connector 313"/>
            <p:cNvCxnSpPr>
              <a:endCxn id="332" idx="7"/>
            </p:cNvCxnSpPr>
            <p:nvPr/>
          </p:nvCxnSpPr>
          <p:spPr>
            <a:xfrm flipH="1">
              <a:off x="2387471" y="4467000"/>
              <a:ext cx="1601756" cy="334089"/>
            </a:xfrm>
            <a:prstGeom prst="line">
              <a:avLst/>
            </a:prstGeom>
            <a:noFill/>
            <a:ln w="38100" cap="flat" cmpd="sng" algn="ctr">
              <a:solidFill>
                <a:srgbClr val="E7E6E6">
                  <a:lumMod val="90000"/>
                </a:srgbClr>
              </a:solidFill>
              <a:prstDash val="solid"/>
              <a:miter lim="800000"/>
            </a:ln>
            <a:effectLst/>
          </p:spPr>
        </p:cxnSp>
        <p:cxnSp>
          <p:nvCxnSpPr>
            <p:cNvPr id="315" name="Straight Connector 314"/>
            <p:cNvCxnSpPr/>
            <p:nvPr/>
          </p:nvCxnSpPr>
          <p:spPr>
            <a:xfrm flipV="1">
              <a:off x="3947667" y="3833918"/>
              <a:ext cx="3238051" cy="635000"/>
            </a:xfrm>
            <a:prstGeom prst="line">
              <a:avLst/>
            </a:prstGeom>
            <a:noFill/>
            <a:ln w="19050" cap="flat" cmpd="sng" algn="ctr">
              <a:solidFill>
                <a:srgbClr val="E7E6E6">
                  <a:lumMod val="90000"/>
                </a:srgbClr>
              </a:solidFill>
              <a:prstDash val="solid"/>
              <a:miter lim="800000"/>
            </a:ln>
            <a:effectLst/>
          </p:spPr>
        </p:cxnSp>
        <p:cxnSp>
          <p:nvCxnSpPr>
            <p:cNvPr id="316" name="Straight Connector 315"/>
            <p:cNvCxnSpPr>
              <a:stCxn id="305" idx="2"/>
              <a:endCxn id="308" idx="6"/>
            </p:cNvCxnSpPr>
            <p:nvPr/>
          </p:nvCxnSpPr>
          <p:spPr>
            <a:xfrm flipH="1" flipV="1">
              <a:off x="2980585" y="3833962"/>
              <a:ext cx="3101743" cy="629925"/>
            </a:xfrm>
            <a:prstGeom prst="line">
              <a:avLst/>
            </a:prstGeom>
            <a:noFill/>
            <a:ln w="19050" cap="flat" cmpd="sng" algn="ctr">
              <a:solidFill>
                <a:srgbClr val="E7E6E6">
                  <a:lumMod val="90000"/>
                </a:srgbClr>
              </a:solidFill>
              <a:prstDash val="solid"/>
              <a:miter lim="800000"/>
            </a:ln>
            <a:effectLst/>
          </p:spPr>
        </p:cxnSp>
        <p:cxnSp>
          <p:nvCxnSpPr>
            <p:cNvPr id="317" name="Straight Connector 316"/>
            <p:cNvCxnSpPr>
              <a:stCxn id="306" idx="1"/>
              <a:endCxn id="307" idx="5"/>
            </p:cNvCxnSpPr>
            <p:nvPr/>
          </p:nvCxnSpPr>
          <p:spPr>
            <a:xfrm flipH="1" flipV="1">
              <a:off x="7267370" y="3881709"/>
              <a:ext cx="1017175" cy="693287"/>
            </a:xfrm>
            <a:prstGeom prst="line">
              <a:avLst/>
            </a:prstGeom>
            <a:noFill/>
            <a:ln w="19050" cap="flat" cmpd="sng" algn="ctr">
              <a:solidFill>
                <a:srgbClr val="E7E6E6">
                  <a:lumMod val="90000"/>
                </a:srgbClr>
              </a:solidFill>
              <a:prstDash val="solid"/>
              <a:miter lim="800000"/>
            </a:ln>
            <a:effectLst/>
          </p:spPr>
        </p:cxnSp>
        <p:cxnSp>
          <p:nvCxnSpPr>
            <p:cNvPr id="318" name="Straight Connector 317"/>
            <p:cNvCxnSpPr/>
            <p:nvPr/>
          </p:nvCxnSpPr>
          <p:spPr>
            <a:xfrm flipH="1">
              <a:off x="7196437" y="3578370"/>
              <a:ext cx="5296819" cy="232762"/>
            </a:xfrm>
            <a:prstGeom prst="line">
              <a:avLst/>
            </a:prstGeom>
            <a:noFill/>
            <a:ln w="19050" cap="flat" cmpd="sng" algn="ctr">
              <a:solidFill>
                <a:srgbClr val="E7E6E6">
                  <a:lumMod val="90000"/>
                </a:srgbClr>
              </a:solidFill>
              <a:prstDash val="solid"/>
              <a:miter lim="800000"/>
            </a:ln>
            <a:effectLst/>
          </p:spPr>
        </p:cxnSp>
        <p:cxnSp>
          <p:nvCxnSpPr>
            <p:cNvPr id="319" name="Straight Connector 318"/>
            <p:cNvCxnSpPr/>
            <p:nvPr/>
          </p:nvCxnSpPr>
          <p:spPr>
            <a:xfrm flipH="1" flipV="1">
              <a:off x="-14904" y="3581426"/>
              <a:ext cx="2916860" cy="246101"/>
            </a:xfrm>
            <a:prstGeom prst="line">
              <a:avLst/>
            </a:prstGeom>
            <a:noFill/>
            <a:ln w="19050" cap="flat" cmpd="sng" algn="ctr">
              <a:solidFill>
                <a:srgbClr val="E7E6E6">
                  <a:lumMod val="90000"/>
                </a:srgbClr>
              </a:solidFill>
              <a:prstDash val="solid"/>
              <a:miter lim="800000"/>
            </a:ln>
            <a:effectLst/>
          </p:spPr>
        </p:cxnSp>
        <p:cxnSp>
          <p:nvCxnSpPr>
            <p:cNvPr id="320" name="Straight Connector 319"/>
            <p:cNvCxnSpPr>
              <a:stCxn id="307" idx="6"/>
            </p:cNvCxnSpPr>
            <p:nvPr/>
          </p:nvCxnSpPr>
          <p:spPr>
            <a:xfrm flipH="1" flipV="1">
              <a:off x="2942632" y="3818849"/>
              <a:ext cx="4347768" cy="7261"/>
            </a:xfrm>
            <a:prstGeom prst="line">
              <a:avLst/>
            </a:prstGeom>
            <a:noFill/>
            <a:ln w="19050" cap="flat" cmpd="sng" algn="ctr">
              <a:solidFill>
                <a:srgbClr val="E7E6E6">
                  <a:lumMod val="90000"/>
                </a:srgbClr>
              </a:solidFill>
              <a:prstDash val="solid"/>
              <a:miter lim="800000"/>
            </a:ln>
            <a:effectLst/>
          </p:spPr>
        </p:cxnSp>
        <p:sp>
          <p:nvSpPr>
            <p:cNvPr id="321" name="Oval 320"/>
            <p:cNvSpPr/>
            <p:nvPr/>
          </p:nvSpPr>
          <p:spPr>
            <a:xfrm>
              <a:off x="4968054" y="4159703"/>
              <a:ext cx="213806" cy="213806"/>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cxnSp>
          <p:nvCxnSpPr>
            <p:cNvPr id="322" name="Straight Connector 321"/>
            <p:cNvCxnSpPr>
              <a:stCxn id="306" idx="2"/>
            </p:cNvCxnSpPr>
            <p:nvPr/>
          </p:nvCxnSpPr>
          <p:spPr>
            <a:xfrm flipH="1" flipV="1">
              <a:off x="6142850" y="4479574"/>
              <a:ext cx="2110384" cy="171014"/>
            </a:xfrm>
            <a:prstGeom prst="line">
              <a:avLst/>
            </a:prstGeom>
            <a:noFill/>
            <a:ln w="19050" cap="flat" cmpd="sng" algn="ctr">
              <a:solidFill>
                <a:srgbClr val="E7E6E6">
                  <a:lumMod val="90000"/>
                </a:srgbClr>
              </a:solidFill>
              <a:prstDash val="solid"/>
              <a:miter lim="800000"/>
            </a:ln>
            <a:effectLst/>
          </p:spPr>
        </p:cxnSp>
        <p:sp>
          <p:nvSpPr>
            <p:cNvPr id="323" name="Oval 322"/>
            <p:cNvSpPr/>
            <p:nvPr/>
          </p:nvSpPr>
          <p:spPr>
            <a:xfrm>
              <a:off x="9513009" y="3941520"/>
              <a:ext cx="157259" cy="157259"/>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24" name="Oval 323"/>
            <p:cNvSpPr/>
            <p:nvPr/>
          </p:nvSpPr>
          <p:spPr>
            <a:xfrm>
              <a:off x="11121230" y="3966909"/>
              <a:ext cx="157259" cy="157259"/>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cxnSp>
          <p:nvCxnSpPr>
            <p:cNvPr id="325" name="Straight Connector 324"/>
            <p:cNvCxnSpPr/>
            <p:nvPr/>
          </p:nvCxnSpPr>
          <p:spPr>
            <a:xfrm>
              <a:off x="10676964" y="6470695"/>
              <a:ext cx="199479" cy="618314"/>
            </a:xfrm>
            <a:prstGeom prst="line">
              <a:avLst/>
            </a:prstGeom>
            <a:noFill/>
            <a:ln w="57150" cap="flat" cmpd="sng" algn="ctr">
              <a:solidFill>
                <a:srgbClr val="E7E6E6">
                  <a:lumMod val="90000"/>
                </a:srgbClr>
              </a:solidFill>
              <a:prstDash val="solid"/>
              <a:miter lim="800000"/>
            </a:ln>
            <a:effectLst/>
          </p:spPr>
        </p:cxnSp>
        <p:cxnSp>
          <p:nvCxnSpPr>
            <p:cNvPr id="326" name="Straight Connector 325"/>
            <p:cNvCxnSpPr/>
            <p:nvPr/>
          </p:nvCxnSpPr>
          <p:spPr>
            <a:xfrm flipH="1">
              <a:off x="1069272" y="6539956"/>
              <a:ext cx="521632" cy="547590"/>
            </a:xfrm>
            <a:prstGeom prst="line">
              <a:avLst/>
            </a:prstGeom>
            <a:noFill/>
            <a:ln w="57150" cap="flat" cmpd="sng" algn="ctr">
              <a:solidFill>
                <a:srgbClr val="E7E6E6">
                  <a:lumMod val="90000"/>
                </a:srgbClr>
              </a:solidFill>
              <a:prstDash val="solid"/>
              <a:miter lim="800000"/>
            </a:ln>
            <a:effectLst/>
          </p:spPr>
        </p:cxnSp>
        <p:cxnSp>
          <p:nvCxnSpPr>
            <p:cNvPr id="327" name="Straight Connector 326"/>
            <p:cNvCxnSpPr>
              <a:stCxn id="323" idx="1"/>
              <a:endCxn id="281" idx="1"/>
            </p:cNvCxnSpPr>
            <p:nvPr/>
          </p:nvCxnSpPr>
          <p:spPr>
            <a:xfrm>
              <a:off x="9536039" y="3964550"/>
              <a:ext cx="924412" cy="1558359"/>
            </a:xfrm>
            <a:prstGeom prst="line">
              <a:avLst/>
            </a:prstGeom>
            <a:noFill/>
            <a:ln w="38100" cap="flat" cmpd="sng" algn="ctr">
              <a:solidFill>
                <a:srgbClr val="E7E6E6">
                  <a:lumMod val="90000"/>
                </a:srgbClr>
              </a:solidFill>
              <a:prstDash val="solid"/>
              <a:miter lim="800000"/>
            </a:ln>
            <a:effectLst/>
          </p:spPr>
        </p:cxnSp>
        <p:cxnSp>
          <p:nvCxnSpPr>
            <p:cNvPr id="328" name="Straight Connector 327"/>
            <p:cNvCxnSpPr>
              <a:stCxn id="323" idx="6"/>
            </p:cNvCxnSpPr>
            <p:nvPr/>
          </p:nvCxnSpPr>
          <p:spPr>
            <a:xfrm flipH="1">
              <a:off x="8213131" y="4020150"/>
              <a:ext cx="1457137" cy="629779"/>
            </a:xfrm>
            <a:prstGeom prst="line">
              <a:avLst/>
            </a:prstGeom>
            <a:noFill/>
            <a:ln w="19050" cap="flat" cmpd="sng" algn="ctr">
              <a:solidFill>
                <a:srgbClr val="E7E6E6">
                  <a:lumMod val="90000"/>
                </a:srgbClr>
              </a:solidFill>
              <a:prstDash val="solid"/>
              <a:miter lim="800000"/>
            </a:ln>
            <a:effectLst/>
          </p:spPr>
        </p:cxnSp>
        <p:cxnSp>
          <p:nvCxnSpPr>
            <p:cNvPr id="329" name="Straight Connector 328"/>
            <p:cNvCxnSpPr>
              <a:endCxn id="323" idx="6"/>
            </p:cNvCxnSpPr>
            <p:nvPr/>
          </p:nvCxnSpPr>
          <p:spPr>
            <a:xfrm flipH="1">
              <a:off x="9670268" y="4015037"/>
              <a:ext cx="1529593" cy="5113"/>
            </a:xfrm>
            <a:prstGeom prst="line">
              <a:avLst/>
            </a:prstGeom>
            <a:noFill/>
            <a:ln w="19050" cap="flat" cmpd="sng" algn="ctr">
              <a:solidFill>
                <a:srgbClr val="E7E6E6">
                  <a:lumMod val="90000"/>
                </a:srgbClr>
              </a:solidFill>
              <a:prstDash val="solid"/>
              <a:miter lim="800000"/>
            </a:ln>
            <a:effectLst/>
          </p:spPr>
        </p:cxnSp>
        <p:cxnSp>
          <p:nvCxnSpPr>
            <p:cNvPr id="330" name="Straight Connector 329"/>
            <p:cNvCxnSpPr/>
            <p:nvPr/>
          </p:nvCxnSpPr>
          <p:spPr>
            <a:xfrm flipH="1">
              <a:off x="11165142" y="3538295"/>
              <a:ext cx="1304733" cy="508997"/>
            </a:xfrm>
            <a:prstGeom prst="line">
              <a:avLst/>
            </a:prstGeom>
            <a:noFill/>
            <a:ln w="19050" cap="flat" cmpd="sng" algn="ctr">
              <a:solidFill>
                <a:srgbClr val="E7E6E6">
                  <a:lumMod val="90000"/>
                </a:srgbClr>
              </a:solidFill>
              <a:prstDash val="solid"/>
              <a:miter lim="800000"/>
            </a:ln>
            <a:effectLst/>
          </p:spPr>
        </p:cxnSp>
        <p:cxnSp>
          <p:nvCxnSpPr>
            <p:cNvPr id="331" name="Straight Connector 330"/>
            <p:cNvCxnSpPr>
              <a:stCxn id="308" idx="2"/>
            </p:cNvCxnSpPr>
            <p:nvPr/>
          </p:nvCxnSpPr>
          <p:spPr>
            <a:xfrm flipH="1">
              <a:off x="956912" y="3833962"/>
              <a:ext cx="1866414" cy="180975"/>
            </a:xfrm>
            <a:prstGeom prst="line">
              <a:avLst/>
            </a:prstGeom>
            <a:noFill/>
            <a:ln w="19050" cap="flat" cmpd="sng" algn="ctr">
              <a:solidFill>
                <a:srgbClr val="E7E6E6">
                  <a:lumMod val="90000"/>
                </a:srgbClr>
              </a:solidFill>
              <a:prstDash val="solid"/>
              <a:miter lim="800000"/>
            </a:ln>
            <a:effectLst/>
          </p:spPr>
        </p:cxnSp>
        <p:sp>
          <p:nvSpPr>
            <p:cNvPr id="332" name="Oval 331"/>
            <p:cNvSpPr/>
            <p:nvPr/>
          </p:nvSpPr>
          <p:spPr>
            <a:xfrm>
              <a:off x="2154625" y="4716007"/>
              <a:ext cx="297711" cy="297712"/>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33" name="Oval 332"/>
            <p:cNvSpPr/>
            <p:nvPr/>
          </p:nvSpPr>
          <p:spPr>
            <a:xfrm>
              <a:off x="4440870" y="5220050"/>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34" name="Oval 333"/>
            <p:cNvSpPr/>
            <p:nvPr/>
          </p:nvSpPr>
          <p:spPr>
            <a:xfrm>
              <a:off x="3902022" y="4356126"/>
              <a:ext cx="213806" cy="213806"/>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35" name="Oval 334"/>
            <p:cNvSpPr/>
            <p:nvPr/>
          </p:nvSpPr>
          <p:spPr>
            <a:xfrm>
              <a:off x="817306" y="3938311"/>
              <a:ext cx="157259" cy="157259"/>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36" name="Oval 335"/>
            <p:cNvSpPr/>
            <p:nvPr/>
          </p:nvSpPr>
          <p:spPr>
            <a:xfrm>
              <a:off x="937781" y="5596270"/>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sp>
        <p:nvSpPr>
          <p:cNvPr id="337" name="Oval 336"/>
          <p:cNvSpPr/>
          <p:nvPr/>
        </p:nvSpPr>
        <p:spPr>
          <a:xfrm>
            <a:off x="7378562" y="4993327"/>
            <a:ext cx="297669" cy="228898"/>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38" name="Oval 337"/>
          <p:cNvSpPr/>
          <p:nvPr/>
        </p:nvSpPr>
        <p:spPr>
          <a:xfrm>
            <a:off x="8433375" y="4435099"/>
            <a:ext cx="213775" cy="164387"/>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nvGrpSpPr>
          <p:cNvPr id="339" name="Group 338"/>
          <p:cNvGrpSpPr/>
          <p:nvPr/>
        </p:nvGrpSpPr>
        <p:grpSpPr>
          <a:xfrm>
            <a:off x="1002038" y="3965277"/>
            <a:ext cx="7638018" cy="1493005"/>
            <a:chOff x="1001316" y="5178516"/>
            <a:chExt cx="7639101" cy="1493217"/>
          </a:xfrm>
        </p:grpSpPr>
        <p:sp>
          <p:nvSpPr>
            <p:cNvPr id="340" name="Oval 339"/>
            <p:cNvSpPr/>
            <p:nvPr/>
          </p:nvSpPr>
          <p:spPr>
            <a:xfrm>
              <a:off x="5141431" y="5338127"/>
              <a:ext cx="213806" cy="164410"/>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1" name="Oval 340"/>
            <p:cNvSpPr/>
            <p:nvPr/>
          </p:nvSpPr>
          <p:spPr>
            <a:xfrm>
              <a:off x="2328002" y="5765907"/>
              <a:ext cx="297711" cy="228931"/>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2" name="Oval 341"/>
            <p:cNvSpPr/>
            <p:nvPr/>
          </p:nvSpPr>
          <p:spPr>
            <a:xfrm>
              <a:off x="1001316" y="5178516"/>
              <a:ext cx="157259" cy="120927"/>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3" name="Oval 342"/>
            <p:cNvSpPr/>
            <p:nvPr/>
          </p:nvSpPr>
          <p:spPr>
            <a:xfrm>
              <a:off x="1111158" y="6442802"/>
              <a:ext cx="297711" cy="228931"/>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4" name="Oval 343"/>
            <p:cNvSpPr/>
            <p:nvPr/>
          </p:nvSpPr>
          <p:spPr>
            <a:xfrm>
              <a:off x="7382282" y="6210250"/>
              <a:ext cx="297711" cy="228931"/>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5" name="Oval 344"/>
            <p:cNvSpPr/>
            <p:nvPr/>
          </p:nvSpPr>
          <p:spPr>
            <a:xfrm>
              <a:off x="8426611" y="5641310"/>
              <a:ext cx="213806" cy="164410"/>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grpSp>
        <p:nvGrpSpPr>
          <p:cNvPr id="346" name="Group 345"/>
          <p:cNvGrpSpPr/>
          <p:nvPr/>
        </p:nvGrpSpPr>
        <p:grpSpPr>
          <a:xfrm>
            <a:off x="4085060" y="4282617"/>
            <a:ext cx="2390299" cy="168549"/>
            <a:chOff x="4084774" y="5495901"/>
            <a:chExt cx="2390638" cy="168573"/>
          </a:xfrm>
        </p:grpSpPr>
        <p:sp>
          <p:nvSpPr>
            <p:cNvPr id="347" name="Oval 346"/>
            <p:cNvSpPr/>
            <p:nvPr/>
          </p:nvSpPr>
          <p:spPr>
            <a:xfrm>
              <a:off x="6261606" y="5495901"/>
              <a:ext cx="213806" cy="164410"/>
            </a:xfrm>
            <a:prstGeom prst="ellipse">
              <a:avLst/>
            </a:prstGeom>
            <a:solidFill>
              <a:srgbClr val="ED7D31"/>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8" name="Oval 347"/>
            <p:cNvSpPr/>
            <p:nvPr/>
          </p:nvSpPr>
          <p:spPr>
            <a:xfrm>
              <a:off x="4084774" y="5500064"/>
              <a:ext cx="213806" cy="164410"/>
            </a:xfrm>
            <a:prstGeom prst="ellipse">
              <a:avLst/>
            </a:prstGeom>
            <a:solidFill>
              <a:srgbClr val="ED7D31"/>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grpSp>
        <p:nvGrpSpPr>
          <p:cNvPr id="349" name="Group 348"/>
          <p:cNvGrpSpPr/>
          <p:nvPr/>
        </p:nvGrpSpPr>
        <p:grpSpPr>
          <a:xfrm>
            <a:off x="9674238" y="3965390"/>
            <a:ext cx="1228759" cy="1404536"/>
            <a:chOff x="9674745" y="5178630"/>
            <a:chExt cx="1228933" cy="1404735"/>
          </a:xfrm>
        </p:grpSpPr>
        <p:sp>
          <p:nvSpPr>
            <p:cNvPr id="350" name="Oval 349"/>
            <p:cNvSpPr/>
            <p:nvPr/>
          </p:nvSpPr>
          <p:spPr>
            <a:xfrm>
              <a:off x="10605967" y="6354434"/>
              <a:ext cx="297711" cy="228931"/>
            </a:xfrm>
            <a:prstGeom prst="ellipse">
              <a:avLst/>
            </a:prstGeom>
            <a:solidFill>
              <a:srgbClr val="70AD47"/>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51" name="Oval 350"/>
            <p:cNvSpPr/>
            <p:nvPr/>
          </p:nvSpPr>
          <p:spPr>
            <a:xfrm>
              <a:off x="9674745" y="5178630"/>
              <a:ext cx="188038" cy="144595"/>
            </a:xfrm>
            <a:prstGeom prst="ellipse">
              <a:avLst/>
            </a:prstGeom>
            <a:solidFill>
              <a:srgbClr val="70AD47"/>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grpSp>
        <p:nvGrpSpPr>
          <p:cNvPr id="352" name="Group 351"/>
          <p:cNvGrpSpPr/>
          <p:nvPr/>
        </p:nvGrpSpPr>
        <p:grpSpPr>
          <a:xfrm>
            <a:off x="4617717" y="3984040"/>
            <a:ext cx="6844353" cy="1193564"/>
            <a:chOff x="4617507" y="5197281"/>
            <a:chExt cx="6845324" cy="1193733"/>
          </a:xfrm>
        </p:grpSpPr>
        <p:sp>
          <p:nvSpPr>
            <p:cNvPr id="353" name="Oval 352"/>
            <p:cNvSpPr/>
            <p:nvPr/>
          </p:nvSpPr>
          <p:spPr>
            <a:xfrm>
              <a:off x="4617507" y="6162083"/>
              <a:ext cx="297711" cy="228931"/>
            </a:xfrm>
            <a:prstGeom prst="ellipse">
              <a:avLst/>
            </a:prstGeom>
            <a:solidFill>
              <a:srgbClr val="7030A0"/>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54" name="Oval 353"/>
            <p:cNvSpPr/>
            <p:nvPr/>
          </p:nvSpPr>
          <p:spPr>
            <a:xfrm>
              <a:off x="11297830" y="5197281"/>
              <a:ext cx="165001" cy="126881"/>
            </a:xfrm>
            <a:prstGeom prst="ellipse">
              <a:avLst/>
            </a:prstGeom>
            <a:solidFill>
              <a:srgbClr val="7030A0"/>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sp>
        <p:nvSpPr>
          <p:cNvPr id="355" name="Oval 354"/>
          <p:cNvSpPr/>
          <p:nvPr/>
        </p:nvSpPr>
        <p:spPr bwMode="auto">
          <a:xfrm>
            <a:off x="9261464" y="6121855"/>
            <a:ext cx="985932" cy="610364"/>
          </a:xfrm>
          <a:prstGeom prst="ellipse">
            <a:avLst/>
          </a:prstGeom>
          <a:solidFill>
            <a:srgbClr val="C00000">
              <a:alpha val="10196"/>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nb-NO" kern="0" spc="-5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356" name="Group 355"/>
          <p:cNvGrpSpPr/>
          <p:nvPr/>
        </p:nvGrpSpPr>
        <p:grpSpPr>
          <a:xfrm>
            <a:off x="7328119" y="3817924"/>
            <a:ext cx="2294098" cy="1716179"/>
            <a:chOff x="7328293" y="5031144"/>
            <a:chExt cx="2294423" cy="1716422"/>
          </a:xfrm>
        </p:grpSpPr>
        <p:sp>
          <p:nvSpPr>
            <p:cNvPr id="357" name="Oval 356"/>
            <p:cNvSpPr/>
            <p:nvPr/>
          </p:nvSpPr>
          <p:spPr>
            <a:xfrm>
              <a:off x="9325005" y="6518635"/>
              <a:ext cx="297711" cy="228931"/>
            </a:xfrm>
            <a:prstGeom prst="ellipse">
              <a:avLst/>
            </a:prstGeom>
            <a:solidFill>
              <a:srgbClr val="C00000"/>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58" name="Oval 357"/>
            <p:cNvSpPr/>
            <p:nvPr/>
          </p:nvSpPr>
          <p:spPr>
            <a:xfrm>
              <a:off x="7328293" y="5031144"/>
              <a:ext cx="157259" cy="120927"/>
            </a:xfrm>
            <a:prstGeom prst="ellipse">
              <a:avLst/>
            </a:prstGeom>
            <a:solidFill>
              <a:srgbClr val="C00000"/>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sp>
        <p:nvSpPr>
          <p:cNvPr id="359" name="Rectangle 358"/>
          <p:cNvSpPr/>
          <p:nvPr/>
        </p:nvSpPr>
        <p:spPr>
          <a:xfrm>
            <a:off x="942099" y="1834074"/>
            <a:ext cx="1236060"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Click/Open</a:t>
            </a:r>
            <a:endParaRPr lang="en-US" dirty="0">
              <a:solidFill>
                <a:prstClr val="black"/>
              </a:solidFill>
              <a:latin typeface="Calibri" panose="020F0502020204030204"/>
            </a:endParaRPr>
          </a:p>
        </p:txBody>
      </p:sp>
      <p:pic>
        <p:nvPicPr>
          <p:cNvPr id="360"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571355" y="1830362"/>
            <a:ext cx="427147" cy="427147"/>
          </a:xfrm>
          <a:prstGeom prst="rect">
            <a:avLst/>
          </a:prstGeom>
          <a:noFill/>
        </p:spPr>
      </p:pic>
      <p:sp>
        <p:nvSpPr>
          <p:cNvPr id="361" name="Rectangle 360"/>
          <p:cNvSpPr/>
          <p:nvPr/>
        </p:nvSpPr>
        <p:spPr>
          <a:xfrm>
            <a:off x="929015" y="2308341"/>
            <a:ext cx="1447370"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Modify/Save </a:t>
            </a:r>
            <a:endParaRPr lang="en-US" dirty="0">
              <a:solidFill>
                <a:prstClr val="black"/>
              </a:solidFill>
              <a:latin typeface="Calibri" panose="020F0502020204030204"/>
            </a:endParaRPr>
          </a:p>
        </p:txBody>
      </p:sp>
      <p:pic>
        <p:nvPicPr>
          <p:cNvPr id="362"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558272" y="2304629"/>
            <a:ext cx="427147" cy="427147"/>
          </a:xfrm>
          <a:prstGeom prst="rect">
            <a:avLst/>
          </a:prstGeom>
          <a:noFill/>
        </p:spPr>
      </p:pic>
      <p:sp>
        <p:nvSpPr>
          <p:cNvPr id="365" name="Rectangle 364"/>
          <p:cNvSpPr/>
          <p:nvPr/>
        </p:nvSpPr>
        <p:spPr>
          <a:xfrm>
            <a:off x="2926957" y="1834074"/>
            <a:ext cx="723300"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Share</a:t>
            </a:r>
            <a:endParaRPr lang="en-US" dirty="0">
              <a:solidFill>
                <a:prstClr val="black"/>
              </a:solidFill>
              <a:latin typeface="Calibri" panose="020F0502020204030204"/>
            </a:endParaRPr>
          </a:p>
        </p:txBody>
      </p:sp>
      <p:pic>
        <p:nvPicPr>
          <p:cNvPr id="366"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2556213" y="1830362"/>
            <a:ext cx="427147" cy="427147"/>
          </a:xfrm>
          <a:prstGeom prst="rect">
            <a:avLst/>
          </a:prstGeom>
          <a:noFill/>
        </p:spPr>
      </p:pic>
      <p:sp>
        <p:nvSpPr>
          <p:cNvPr id="367" name="Rectangle 366"/>
          <p:cNvSpPr/>
          <p:nvPr/>
        </p:nvSpPr>
        <p:spPr>
          <a:xfrm>
            <a:off x="2913874" y="2308341"/>
            <a:ext cx="812030"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Follow</a:t>
            </a:r>
            <a:endParaRPr lang="en-US" dirty="0">
              <a:solidFill>
                <a:prstClr val="black"/>
              </a:solidFill>
              <a:latin typeface="Calibri" panose="020F0502020204030204"/>
            </a:endParaRPr>
          </a:p>
        </p:txBody>
      </p:sp>
      <p:pic>
        <p:nvPicPr>
          <p:cNvPr id="368"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2543130" y="2304629"/>
            <a:ext cx="427147" cy="427147"/>
          </a:xfrm>
          <a:prstGeom prst="rect">
            <a:avLst/>
          </a:prstGeom>
          <a:noFill/>
        </p:spPr>
      </p:pic>
      <p:sp>
        <p:nvSpPr>
          <p:cNvPr id="369" name="Rectangle 368"/>
          <p:cNvSpPr/>
          <p:nvPr/>
        </p:nvSpPr>
        <p:spPr>
          <a:xfrm>
            <a:off x="941558" y="2792211"/>
            <a:ext cx="1570173" cy="369332"/>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Social gestures</a:t>
            </a:r>
            <a:endParaRPr lang="en-US" dirty="0">
              <a:solidFill>
                <a:prstClr val="black"/>
              </a:solidFill>
              <a:latin typeface="Calibri" panose="020F0502020204030204"/>
            </a:endParaRPr>
          </a:p>
        </p:txBody>
      </p:sp>
      <p:pic>
        <p:nvPicPr>
          <p:cNvPr id="370"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599447" y="2807915"/>
            <a:ext cx="388315" cy="388315"/>
          </a:xfrm>
          <a:prstGeom prst="rect">
            <a:avLst/>
          </a:prstGeom>
          <a:noFill/>
        </p:spPr>
      </p:pic>
      <p:sp>
        <p:nvSpPr>
          <p:cNvPr id="371" name="Rectangle 370"/>
          <p:cNvSpPr/>
          <p:nvPr/>
        </p:nvSpPr>
        <p:spPr>
          <a:xfrm>
            <a:off x="4769297" y="1824194"/>
            <a:ext cx="1792929"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Social comments</a:t>
            </a:r>
            <a:endParaRPr lang="en-US" dirty="0">
              <a:solidFill>
                <a:prstClr val="black"/>
              </a:solidFill>
              <a:latin typeface="Calibri" panose="020F0502020204030204"/>
            </a:endParaRPr>
          </a:p>
        </p:txBody>
      </p:sp>
      <p:pic>
        <p:nvPicPr>
          <p:cNvPr id="372"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4398553" y="1820481"/>
            <a:ext cx="427147" cy="427147"/>
          </a:xfrm>
          <a:prstGeom prst="rect">
            <a:avLst/>
          </a:prstGeom>
          <a:noFill/>
        </p:spPr>
      </p:pic>
      <p:sp>
        <p:nvSpPr>
          <p:cNvPr id="373" name="Rectangle 372"/>
          <p:cNvSpPr/>
          <p:nvPr/>
        </p:nvSpPr>
        <p:spPr>
          <a:xfrm>
            <a:off x="4756214" y="2298460"/>
            <a:ext cx="708747"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Email</a:t>
            </a:r>
            <a:endParaRPr lang="en-US" dirty="0">
              <a:solidFill>
                <a:prstClr val="black"/>
              </a:solidFill>
              <a:latin typeface="Calibri" panose="020F0502020204030204"/>
            </a:endParaRPr>
          </a:p>
        </p:txBody>
      </p:sp>
      <p:pic>
        <p:nvPicPr>
          <p:cNvPr id="374"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4385470" y="2294748"/>
            <a:ext cx="427147" cy="427147"/>
          </a:xfrm>
          <a:prstGeom prst="rect">
            <a:avLst/>
          </a:prstGeom>
          <a:noFill/>
        </p:spPr>
      </p:pic>
      <p:sp>
        <p:nvSpPr>
          <p:cNvPr id="375" name="Rectangle 374"/>
          <p:cNvSpPr/>
          <p:nvPr/>
        </p:nvSpPr>
        <p:spPr>
          <a:xfrm>
            <a:off x="2972190" y="2782331"/>
            <a:ext cx="780983" cy="369332"/>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Video </a:t>
            </a:r>
            <a:endParaRPr lang="en-US" dirty="0">
              <a:solidFill>
                <a:prstClr val="black"/>
              </a:solidFill>
              <a:latin typeface="Calibri" panose="020F0502020204030204"/>
            </a:endParaRPr>
          </a:p>
        </p:txBody>
      </p:sp>
      <p:pic>
        <p:nvPicPr>
          <p:cNvPr id="376"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2585003" y="2798034"/>
            <a:ext cx="388315" cy="388315"/>
          </a:xfrm>
          <a:prstGeom prst="rect">
            <a:avLst/>
          </a:prstGeom>
          <a:noFill/>
        </p:spPr>
      </p:pic>
      <p:sp>
        <p:nvSpPr>
          <p:cNvPr id="377" name="Rectangle 376"/>
          <p:cNvSpPr/>
          <p:nvPr/>
        </p:nvSpPr>
        <p:spPr>
          <a:xfrm>
            <a:off x="6770329" y="1812240"/>
            <a:ext cx="1400697"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Presented to</a:t>
            </a:r>
            <a:endParaRPr lang="en-US" dirty="0">
              <a:solidFill>
                <a:prstClr val="black"/>
              </a:solidFill>
              <a:latin typeface="Calibri" panose="020F0502020204030204"/>
            </a:endParaRPr>
          </a:p>
        </p:txBody>
      </p:sp>
      <p:pic>
        <p:nvPicPr>
          <p:cNvPr id="378"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6399335" y="1821955"/>
            <a:ext cx="427147" cy="427147"/>
          </a:xfrm>
          <a:prstGeom prst="rect">
            <a:avLst/>
          </a:prstGeom>
          <a:noFill/>
        </p:spPr>
      </p:pic>
      <p:sp>
        <p:nvSpPr>
          <p:cNvPr id="379" name="Rectangle 378"/>
          <p:cNvSpPr/>
          <p:nvPr/>
        </p:nvSpPr>
        <p:spPr>
          <a:xfrm>
            <a:off x="6756996" y="2299934"/>
            <a:ext cx="1077706"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Meetings</a:t>
            </a:r>
            <a:endParaRPr lang="en-US" dirty="0">
              <a:solidFill>
                <a:prstClr val="black"/>
              </a:solidFill>
              <a:latin typeface="Calibri" panose="020F0502020204030204"/>
            </a:endParaRPr>
          </a:p>
        </p:txBody>
      </p:sp>
      <p:pic>
        <p:nvPicPr>
          <p:cNvPr id="380"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6386252" y="2296221"/>
            <a:ext cx="427147" cy="427147"/>
          </a:xfrm>
          <a:prstGeom prst="rect">
            <a:avLst/>
          </a:prstGeom>
          <a:noFill/>
        </p:spPr>
      </p:pic>
      <p:sp>
        <p:nvSpPr>
          <p:cNvPr id="381" name="Rectangle 380"/>
          <p:cNvSpPr/>
          <p:nvPr/>
        </p:nvSpPr>
        <p:spPr>
          <a:xfrm>
            <a:off x="4830124" y="2783804"/>
            <a:ext cx="787588" cy="369332"/>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Ignore</a:t>
            </a:r>
            <a:endParaRPr lang="en-US" dirty="0">
              <a:solidFill>
                <a:prstClr val="black"/>
              </a:solidFill>
              <a:latin typeface="Calibri" panose="020F0502020204030204"/>
            </a:endParaRPr>
          </a:p>
        </p:txBody>
      </p:sp>
      <p:pic>
        <p:nvPicPr>
          <p:cNvPr id="382"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4442568" y="2799508"/>
            <a:ext cx="388315" cy="388315"/>
          </a:xfrm>
          <a:prstGeom prst="rect">
            <a:avLst/>
          </a:prstGeom>
          <a:noFill/>
        </p:spPr>
      </p:pic>
      <p:sp>
        <p:nvSpPr>
          <p:cNvPr id="383" name="Rectangle 382"/>
          <p:cNvSpPr/>
          <p:nvPr/>
        </p:nvSpPr>
        <p:spPr>
          <a:xfrm>
            <a:off x="8886747" y="1815953"/>
            <a:ext cx="822288"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Search</a:t>
            </a:r>
            <a:endParaRPr lang="en-US" dirty="0">
              <a:solidFill>
                <a:prstClr val="black"/>
              </a:solidFill>
              <a:latin typeface="Calibri" panose="020F0502020204030204"/>
            </a:endParaRPr>
          </a:p>
        </p:txBody>
      </p:sp>
      <p:pic>
        <p:nvPicPr>
          <p:cNvPr id="384"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8516003" y="1812240"/>
            <a:ext cx="427147" cy="427147"/>
          </a:xfrm>
          <a:prstGeom prst="rect">
            <a:avLst/>
          </a:prstGeom>
          <a:noFill/>
        </p:spPr>
      </p:pic>
      <p:sp>
        <p:nvSpPr>
          <p:cNvPr id="385" name="Rectangle 384"/>
          <p:cNvSpPr/>
          <p:nvPr/>
        </p:nvSpPr>
        <p:spPr>
          <a:xfrm>
            <a:off x="8873664" y="2290220"/>
            <a:ext cx="603477"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Lync</a:t>
            </a:r>
            <a:endParaRPr lang="en-US" dirty="0">
              <a:solidFill>
                <a:prstClr val="black"/>
              </a:solidFill>
              <a:latin typeface="Calibri" panose="020F0502020204030204"/>
            </a:endParaRPr>
          </a:p>
        </p:txBody>
      </p:sp>
      <p:pic>
        <p:nvPicPr>
          <p:cNvPr id="386"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8502920" y="2286507"/>
            <a:ext cx="427147" cy="427147"/>
          </a:xfrm>
          <a:prstGeom prst="rect">
            <a:avLst/>
          </a:prstGeom>
          <a:noFill/>
        </p:spPr>
      </p:pic>
      <p:sp>
        <p:nvSpPr>
          <p:cNvPr id="387" name="Rectangle 386"/>
          <p:cNvSpPr/>
          <p:nvPr/>
        </p:nvSpPr>
        <p:spPr>
          <a:xfrm>
            <a:off x="6768319" y="2774090"/>
            <a:ext cx="2590261" cy="369332"/>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External API/Partner/etc..</a:t>
            </a:r>
            <a:endParaRPr lang="en-US" dirty="0">
              <a:solidFill>
                <a:prstClr val="black"/>
              </a:solidFill>
              <a:latin typeface="Calibri" panose="020F0502020204030204"/>
            </a:endParaRPr>
          </a:p>
        </p:txBody>
      </p:sp>
      <p:pic>
        <p:nvPicPr>
          <p:cNvPr id="388"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6394809" y="2789794"/>
            <a:ext cx="388315" cy="388315"/>
          </a:xfrm>
          <a:prstGeom prst="rect">
            <a:avLst/>
          </a:prstGeom>
          <a:noFill/>
        </p:spPr>
      </p:pic>
      <p:sp>
        <p:nvSpPr>
          <p:cNvPr id="115"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6"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7"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2938868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fade">
                                      <p:cBhvr>
                                        <p:cTn id="7" dur="5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849423" y="2695748"/>
            <a:ext cx="4713138" cy="4003122"/>
            <a:chOff x="7443249" y="1909932"/>
            <a:chExt cx="4713806" cy="4003690"/>
          </a:xfrm>
        </p:grpSpPr>
        <p:sp>
          <p:nvSpPr>
            <p:cNvPr id="2" name="TextBox 1"/>
            <p:cNvSpPr txBox="1"/>
            <p:nvPr/>
          </p:nvSpPr>
          <p:spPr>
            <a:xfrm>
              <a:off x="7443249" y="3140324"/>
              <a:ext cx="726115" cy="362138"/>
            </a:xfrm>
            <a:prstGeom prst="rect">
              <a:avLst/>
            </a:prstGeom>
            <a:noFill/>
          </p:spPr>
          <p:txBody>
            <a:bodyPr wrap="square" lIns="0" tIns="0" rIns="0" bIns="0" rtlCol="0">
              <a:spAutoFit/>
            </a:bodyPr>
            <a:lstStyle/>
            <a:p>
              <a:pPr defTabSz="914367"/>
              <a:r>
                <a:rPr lang="en-US" sz="2353" dirty="0">
                  <a:solidFill>
                    <a:srgbClr val="FFFFFF"/>
                  </a:solidFill>
                  <a:latin typeface="Segoe UI Light" pitchFamily="34" charset="0"/>
                </a:rPr>
                <a:t>GQL</a:t>
              </a:r>
            </a:p>
          </p:txBody>
        </p:sp>
        <p:pic>
          <p:nvPicPr>
            <p:cNvPr id="125" name="Picture 1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0120" y="1909932"/>
              <a:ext cx="3744621" cy="1535991"/>
            </a:xfrm>
            <a:prstGeom prst="rect">
              <a:avLst/>
            </a:prstGeom>
          </p:spPr>
        </p:pic>
        <p:grpSp>
          <p:nvGrpSpPr>
            <p:cNvPr id="28" name="Group 27"/>
            <p:cNvGrpSpPr/>
            <p:nvPr/>
          </p:nvGrpSpPr>
          <p:grpSpPr>
            <a:xfrm>
              <a:off x="7826591" y="3856062"/>
              <a:ext cx="4330464" cy="2057560"/>
              <a:chOff x="607438" y="4664972"/>
              <a:chExt cx="4330464" cy="2514052"/>
            </a:xfrm>
          </p:grpSpPr>
          <p:sp>
            <p:nvSpPr>
              <p:cNvPr id="29" name="Rectangle 28"/>
              <p:cNvSpPr/>
              <p:nvPr/>
            </p:nvSpPr>
            <p:spPr bwMode="auto">
              <a:xfrm>
                <a:off x="607438" y="4664972"/>
                <a:ext cx="4330464" cy="545072"/>
              </a:xfrm>
              <a:prstGeom prst="rect">
                <a:avLst/>
              </a:prstGeom>
              <a:solidFill>
                <a:srgbClr val="00B0F0"/>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kern="0" dirty="0">
                    <a:gradFill>
                      <a:gsLst>
                        <a:gs pos="0">
                          <a:srgbClr val="FFFFFF"/>
                        </a:gs>
                        <a:gs pos="100000">
                          <a:srgbClr val="FFFFFF"/>
                        </a:gs>
                      </a:gsLst>
                      <a:lin ang="5400000" scaled="0"/>
                    </a:gradFill>
                  </a:rPr>
                  <a:t>          Query API’s</a:t>
                </a:r>
              </a:p>
            </p:txBody>
          </p:sp>
          <p:sp>
            <p:nvSpPr>
              <p:cNvPr id="31" name="TextBox 30"/>
              <p:cNvSpPr txBox="1"/>
              <p:nvPr/>
            </p:nvSpPr>
            <p:spPr>
              <a:xfrm>
                <a:off x="688267" y="5233853"/>
                <a:ext cx="4249635" cy="1945171"/>
              </a:xfrm>
              <a:prstGeom prst="rect">
                <a:avLst/>
              </a:prstGeom>
              <a:noFill/>
            </p:spPr>
            <p:txBody>
              <a:bodyPr wrap="square" lIns="182854" tIns="146284" rIns="182854" bIns="146284" rtlCol="0">
                <a:spAutoFit/>
              </a:bodyPr>
              <a:lstStyle/>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Graph Query API’s for building rich apps</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Sprinkle intelligence to existing apps</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Access data from across workloads vs silo</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Preview @ Build/Ignite</a:t>
                </a:r>
              </a:p>
              <a:p>
                <a:pPr marL="342834" indent="-342834" defTabSz="914225">
                  <a:lnSpc>
                    <a:spcPct val="90000"/>
                  </a:lnSpc>
                  <a:spcAft>
                    <a:spcPts val="600"/>
                  </a:spcAft>
                  <a:buFont typeface="Arial" panose="020B0604020202020204" pitchFamily="34" charset="0"/>
                  <a:buChar char="•"/>
                  <a:defRPr/>
                </a:pPr>
                <a:endParaRPr lang="en-US" sz="1400" kern="0" dirty="0">
                  <a:solidFill>
                    <a:srgbClr val="505050"/>
                  </a:solidFill>
                </a:endParaRPr>
              </a:p>
            </p:txBody>
          </p:sp>
        </p:grpSp>
      </p:grpSp>
      <p:grpSp>
        <p:nvGrpSpPr>
          <p:cNvPr id="38" name="Group 37"/>
          <p:cNvGrpSpPr/>
          <p:nvPr/>
        </p:nvGrpSpPr>
        <p:grpSpPr>
          <a:xfrm>
            <a:off x="1308583" y="4641598"/>
            <a:ext cx="4676231" cy="2057268"/>
            <a:chOff x="607438" y="4664972"/>
            <a:chExt cx="4676894" cy="2514051"/>
          </a:xfrm>
        </p:grpSpPr>
        <p:sp>
          <p:nvSpPr>
            <p:cNvPr id="39" name="Rectangle 38"/>
            <p:cNvSpPr/>
            <p:nvPr/>
          </p:nvSpPr>
          <p:spPr bwMode="auto">
            <a:xfrm>
              <a:off x="607438" y="4664972"/>
              <a:ext cx="4362780" cy="545074"/>
            </a:xfrm>
            <a:prstGeom prst="rect">
              <a:avLst/>
            </a:prstGeom>
            <a:solidFill>
              <a:srgbClr val="00B0F0"/>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kern="0" dirty="0">
                  <a:gradFill>
                    <a:gsLst>
                      <a:gs pos="0">
                        <a:srgbClr val="FFFFFF"/>
                      </a:gs>
                      <a:gs pos="100000">
                        <a:srgbClr val="FFFFFF"/>
                      </a:gs>
                    </a:gsLst>
                    <a:lin ang="5400000" scaled="0"/>
                  </a:gradFill>
                </a:rPr>
                <a:t>          Content &amp; Enrichment API’s</a:t>
              </a:r>
            </a:p>
          </p:txBody>
        </p:sp>
        <p:sp>
          <p:nvSpPr>
            <p:cNvPr id="41" name="TextBox 40"/>
            <p:cNvSpPr txBox="1"/>
            <p:nvPr/>
          </p:nvSpPr>
          <p:spPr>
            <a:xfrm>
              <a:off x="688268" y="5233853"/>
              <a:ext cx="4596064" cy="1945170"/>
            </a:xfrm>
            <a:prstGeom prst="rect">
              <a:avLst/>
            </a:prstGeom>
            <a:noFill/>
          </p:spPr>
          <p:txBody>
            <a:bodyPr wrap="square" lIns="182854" tIns="146284" rIns="182854" bIns="146284" rtlCol="0">
              <a:spAutoFit/>
            </a:bodyPr>
            <a:lstStyle/>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Ability to connect to LOB and 3</a:t>
              </a:r>
              <a:r>
                <a:rPr lang="en-US" sz="1400" kern="0" baseline="30000" dirty="0">
                  <a:solidFill>
                    <a:srgbClr val="505050"/>
                  </a:solidFill>
                </a:rPr>
                <a:t>rd</a:t>
              </a:r>
              <a:r>
                <a:rPr lang="en-US" sz="1400" kern="0" dirty="0">
                  <a:solidFill>
                    <a:srgbClr val="505050"/>
                  </a:solidFill>
                </a:rPr>
                <a:t> party services</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Expand coverage and value of first party apps</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Classification, concept and expertise detection</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SharePoint 2016 – Hybrid connectivity</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Sneak peak @ Build/Ignite</a:t>
              </a:r>
            </a:p>
          </p:txBody>
        </p:sp>
      </p:grpSp>
      <p:sp>
        <p:nvSpPr>
          <p:cNvPr id="43" name="Rectangle 42"/>
          <p:cNvSpPr/>
          <p:nvPr/>
        </p:nvSpPr>
        <p:spPr>
          <a:xfrm>
            <a:off x="1729" y="414519"/>
            <a:ext cx="10560833" cy="10840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sp>
        <p:nvSpPr>
          <p:cNvPr id="44" name="Title 1"/>
          <p:cNvSpPr txBox="1">
            <a:spLocks/>
          </p:cNvSpPr>
          <p:nvPr/>
        </p:nvSpPr>
        <p:spPr>
          <a:xfrm>
            <a:off x="-539653" y="627533"/>
            <a:ext cx="8058632" cy="11512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49">
              <a:defRPr/>
            </a:pPr>
            <a:r>
              <a:rPr lang="en-US" sz="4000" dirty="0">
                <a:solidFill>
                  <a:prstClr val="white"/>
                </a:solidFill>
                <a:cs typeface="Segoe UI Light" panose="020B0502040204020203" pitchFamily="34" charset="0"/>
              </a:rPr>
              <a:t>Office Graph Extensibility</a:t>
            </a:r>
          </a:p>
        </p:txBody>
      </p:sp>
      <p:sp>
        <p:nvSpPr>
          <p:cNvPr id="7" name="Oval 6"/>
          <p:cNvSpPr/>
          <p:nvPr/>
        </p:nvSpPr>
        <p:spPr>
          <a:xfrm>
            <a:off x="1379976" y="4696800"/>
            <a:ext cx="349817" cy="3435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srgbClr val="FFFFFF">
                    <a:lumMod val="50000"/>
                  </a:srgbClr>
                </a:solidFill>
              </a:rPr>
              <a:t>1</a:t>
            </a:r>
          </a:p>
        </p:txBody>
      </p:sp>
      <p:sp>
        <p:nvSpPr>
          <p:cNvPr id="46" name="Oval 45"/>
          <p:cNvSpPr/>
          <p:nvPr/>
        </p:nvSpPr>
        <p:spPr>
          <a:xfrm>
            <a:off x="6313530" y="4688105"/>
            <a:ext cx="349817" cy="3435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srgbClr val="FFFFFF">
                    <a:lumMod val="50000"/>
                  </a:srgbClr>
                </a:solidFill>
              </a:rPr>
              <a:t>2</a:t>
            </a:r>
          </a:p>
        </p:txBody>
      </p:sp>
      <p:pic>
        <p:nvPicPr>
          <p:cNvPr id="4" name="Picture 3"/>
          <p:cNvPicPr>
            <a:picLocks noChangeAspect="1"/>
          </p:cNvPicPr>
          <p:nvPr/>
        </p:nvPicPr>
        <p:blipFill>
          <a:blip r:embed="rId4"/>
          <a:stretch>
            <a:fillRect/>
          </a:stretch>
        </p:blipFill>
        <p:spPr>
          <a:xfrm>
            <a:off x="1734109" y="2040255"/>
            <a:ext cx="1772715" cy="2355844"/>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3613650" y="2039952"/>
            <a:ext cx="1703423" cy="2348169"/>
          </a:xfrm>
          <a:prstGeom prst="rect">
            <a:avLst/>
          </a:prstGeom>
          <a:effectLst>
            <a:outerShdw blurRad="50800" dist="38100" dir="2700000" algn="tl" rotWithShape="0">
              <a:prstClr val="black">
                <a:alpha val="40000"/>
              </a:prstClr>
            </a:outerShdw>
          </a:effectLst>
        </p:spPr>
      </p:pic>
      <p:sp>
        <p:nvSpPr>
          <p:cNvPr id="17"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9"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31702222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2"/>
          <p:cNvGraphicFramePr>
            <a:graphicFrameLocks noGrp="1"/>
          </p:cNvGraphicFramePr>
          <p:nvPr>
            <p:extLst/>
          </p:nvPr>
        </p:nvGraphicFramePr>
        <p:xfrm>
          <a:off x="1372871" y="3727808"/>
          <a:ext cx="9282016" cy="363446"/>
        </p:xfrm>
        <a:graphic>
          <a:graphicData uri="http://schemas.openxmlformats.org/drawingml/2006/table">
            <a:tbl>
              <a:tblPr firstRow="1" bandRow="1">
                <a:tableStyleId>{5C22544A-7EE6-4342-B048-85BDC9FD1C3A}</a:tableStyleId>
              </a:tblPr>
              <a:tblGrid>
                <a:gridCol w="431558">
                  <a:extLst>
                    <a:ext uri="{9D8B030D-6E8A-4147-A177-3AD203B41FA5}">
                      <a16:colId xmlns="" xmlns:a16="http://schemas.microsoft.com/office/drawing/2014/main" val="2986955420"/>
                    </a:ext>
                  </a:extLst>
                </a:gridCol>
                <a:gridCol w="558529">
                  <a:extLst>
                    <a:ext uri="{9D8B030D-6E8A-4147-A177-3AD203B41FA5}">
                      <a16:colId xmlns="" xmlns:a16="http://schemas.microsoft.com/office/drawing/2014/main" val="2209787848"/>
                    </a:ext>
                  </a:extLst>
                </a:gridCol>
                <a:gridCol w="3436295">
                  <a:extLst>
                    <a:ext uri="{9D8B030D-6E8A-4147-A177-3AD203B41FA5}">
                      <a16:colId xmlns="" xmlns:a16="http://schemas.microsoft.com/office/drawing/2014/main" val="586255403"/>
                    </a:ext>
                  </a:extLst>
                </a:gridCol>
                <a:gridCol w="373510">
                  <a:extLst>
                    <a:ext uri="{9D8B030D-6E8A-4147-A177-3AD203B41FA5}">
                      <a16:colId xmlns="" xmlns:a16="http://schemas.microsoft.com/office/drawing/2014/main" val="894595268"/>
                    </a:ext>
                  </a:extLst>
                </a:gridCol>
                <a:gridCol w="4183316">
                  <a:extLst>
                    <a:ext uri="{9D8B030D-6E8A-4147-A177-3AD203B41FA5}">
                      <a16:colId xmlns="" xmlns:a16="http://schemas.microsoft.com/office/drawing/2014/main" val="1692250031"/>
                    </a:ext>
                  </a:extLst>
                </a:gridCol>
                <a:gridCol w="298808">
                  <a:extLst>
                    <a:ext uri="{9D8B030D-6E8A-4147-A177-3AD203B41FA5}">
                      <a16:colId xmlns="" xmlns:a16="http://schemas.microsoft.com/office/drawing/2014/main" val="3606451125"/>
                    </a:ext>
                  </a:extLst>
                </a:gridCol>
              </a:tblGrid>
              <a:tr h="363446">
                <a:tc>
                  <a:txBody>
                    <a:bodyPr/>
                    <a:lstStyle/>
                    <a:p>
                      <a:endParaRPr lang="en-US" sz="1700" dirty="0"/>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endParaRPr lang="en-US" sz="1700" dirty="0"/>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endParaRPr lang="en-US" sz="1700" dirty="0"/>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en-US" sz="1700" dirty="0"/>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endParaRPr lang="en-US" sz="1700" dirty="0"/>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endParaRPr lang="en-US" sz="1700" b="1" kern="1200" dirty="0">
                        <a:solidFill>
                          <a:schemeClr val="lt1"/>
                        </a:solidFill>
                        <a:latin typeface="+mn-lt"/>
                        <a:ea typeface="+mn-ea"/>
                        <a:cs typeface="+mn-cs"/>
                      </a:endParaRPr>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C3C00"/>
                    </a:solidFill>
                  </a:tcPr>
                </a:tc>
                <a:extLst>
                  <a:ext uri="{0D108BD9-81ED-4DB2-BD59-A6C34878D82A}">
                    <a16:rowId xmlns="" xmlns:a16="http://schemas.microsoft.com/office/drawing/2014/main" val="1202207457"/>
                  </a:ext>
                </a:extLst>
              </a:tr>
            </a:tbl>
          </a:graphicData>
        </a:graphic>
      </p:graphicFrame>
      <p:cxnSp>
        <p:nvCxnSpPr>
          <p:cNvPr id="9" name="Straight Connector 41"/>
          <p:cNvCxnSpPr/>
          <p:nvPr/>
        </p:nvCxnSpPr>
        <p:spPr>
          <a:xfrm>
            <a:off x="3541423" y="3139261"/>
            <a:ext cx="0" cy="594430"/>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TextBox 42"/>
          <p:cNvSpPr txBox="1"/>
          <p:nvPr/>
        </p:nvSpPr>
        <p:spPr>
          <a:xfrm>
            <a:off x="1338522" y="1850058"/>
            <a:ext cx="4564833" cy="1049925"/>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745" dirty="0">
                <a:solidFill>
                  <a:srgbClr val="000000"/>
                </a:solidFill>
                <a:latin typeface="Segoe UI Light"/>
              </a:rPr>
              <a:t>Finding Content through People</a:t>
            </a:r>
            <a:endParaRPr lang="en-US" sz="1568" i="1" dirty="0">
              <a:solidFill>
                <a:srgbClr val="000000"/>
              </a:solidFill>
              <a:latin typeface="Segoe UI Light"/>
            </a:endParaRPr>
          </a:p>
        </p:txBody>
      </p:sp>
      <p:cxnSp>
        <p:nvCxnSpPr>
          <p:cNvPr id="14" name="Straight Connector 46"/>
          <p:cNvCxnSpPr/>
          <p:nvPr/>
        </p:nvCxnSpPr>
        <p:spPr>
          <a:xfrm>
            <a:off x="8301773" y="3139263"/>
            <a:ext cx="0" cy="594429"/>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TextBox 47"/>
          <p:cNvSpPr txBox="1"/>
          <p:nvPr/>
        </p:nvSpPr>
        <p:spPr>
          <a:xfrm>
            <a:off x="6032427" y="1850162"/>
            <a:ext cx="5005039" cy="104991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745" dirty="0">
                <a:solidFill>
                  <a:srgbClr val="000000"/>
                </a:solidFill>
                <a:latin typeface="Segoe UI Light"/>
              </a:rPr>
              <a:t>Finding People through Content</a:t>
            </a:r>
            <a:endParaRPr lang="en-US" sz="1765" i="1" dirty="0">
              <a:solidFill>
                <a:srgbClr val="000000"/>
              </a:solidFill>
              <a:latin typeface="Segoe UI Light"/>
            </a:endParaRPr>
          </a:p>
        </p:txBody>
      </p:sp>
      <p:grpSp>
        <p:nvGrpSpPr>
          <p:cNvPr id="69" name="Group 35"/>
          <p:cNvGrpSpPr/>
          <p:nvPr/>
        </p:nvGrpSpPr>
        <p:grpSpPr>
          <a:xfrm>
            <a:off x="589781" y="4091341"/>
            <a:ext cx="4256810" cy="1656459"/>
            <a:chOff x="1413758" y="3803406"/>
            <a:chExt cx="4342168" cy="1689674"/>
          </a:xfrm>
        </p:grpSpPr>
        <p:cxnSp>
          <p:nvCxnSpPr>
            <p:cNvPr id="70" name="Straight Connector 36"/>
            <p:cNvCxnSpPr/>
            <p:nvPr/>
          </p:nvCxnSpPr>
          <p:spPr>
            <a:xfrm>
              <a:off x="2709470" y="3803406"/>
              <a:ext cx="0" cy="538328"/>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71" name="TextBox 37"/>
            <p:cNvSpPr txBox="1"/>
            <p:nvPr/>
          </p:nvSpPr>
          <p:spPr>
            <a:xfrm>
              <a:off x="1413758" y="4329641"/>
              <a:ext cx="4342168" cy="1163439"/>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800" dirty="0">
                  <a:solidFill>
                    <a:srgbClr val="000000"/>
                  </a:solidFill>
                  <a:latin typeface="Segoe UI Light"/>
                </a:rPr>
                <a:t>Why people?</a:t>
              </a:r>
            </a:p>
            <a:p>
              <a:pPr algn="ctr" defTabSz="914016">
                <a:lnSpc>
                  <a:spcPct val="90000"/>
                </a:lnSpc>
                <a:spcAft>
                  <a:spcPts val="588"/>
                </a:spcAft>
                <a:defRPr/>
              </a:pPr>
              <a:r>
                <a:rPr lang="en-US" sz="2800" dirty="0">
                  <a:solidFill>
                    <a:srgbClr val="000000"/>
                  </a:solidFill>
                  <a:latin typeface="Segoe UI Light"/>
                </a:rPr>
                <a:t>Evolution of Delve</a:t>
              </a:r>
              <a:endParaRPr lang="en-US" i="1" dirty="0">
                <a:solidFill>
                  <a:srgbClr val="000000"/>
                </a:solidFill>
                <a:latin typeface="Segoe UI Light"/>
              </a:endParaRPr>
            </a:p>
          </p:txBody>
        </p:sp>
      </p:grpSp>
      <p:grpSp>
        <p:nvGrpSpPr>
          <p:cNvPr id="72" name="Group 50"/>
          <p:cNvGrpSpPr/>
          <p:nvPr/>
        </p:nvGrpSpPr>
        <p:grpSpPr>
          <a:xfrm>
            <a:off x="3821495" y="4099327"/>
            <a:ext cx="4256810" cy="1181725"/>
            <a:chOff x="3667420" y="3796318"/>
            <a:chExt cx="4342168" cy="1205421"/>
          </a:xfrm>
        </p:grpSpPr>
        <p:cxnSp>
          <p:nvCxnSpPr>
            <p:cNvPr id="73" name="Straight Connector 51"/>
            <p:cNvCxnSpPr/>
            <p:nvPr/>
          </p:nvCxnSpPr>
          <p:spPr>
            <a:xfrm>
              <a:off x="5874721" y="3796318"/>
              <a:ext cx="0" cy="538328"/>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74" name="TextBox 52"/>
            <p:cNvSpPr txBox="1"/>
            <p:nvPr/>
          </p:nvSpPr>
          <p:spPr>
            <a:xfrm>
              <a:off x="3667420" y="4310801"/>
              <a:ext cx="4342168" cy="69093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800" dirty="0">
                  <a:solidFill>
                    <a:srgbClr val="000000"/>
                  </a:solidFill>
                  <a:latin typeface="Segoe UI Light"/>
                </a:rPr>
                <a:t>A few  slides</a:t>
              </a:r>
              <a:endParaRPr lang="en-US" i="1" dirty="0">
                <a:solidFill>
                  <a:srgbClr val="000000"/>
                </a:solidFill>
                <a:latin typeface="Segoe UI Light"/>
              </a:endParaRPr>
            </a:p>
          </p:txBody>
        </p:sp>
      </p:grpSp>
      <p:grpSp>
        <p:nvGrpSpPr>
          <p:cNvPr id="87" name="Group 28"/>
          <p:cNvGrpSpPr/>
          <p:nvPr/>
        </p:nvGrpSpPr>
        <p:grpSpPr>
          <a:xfrm>
            <a:off x="7863767" y="4082829"/>
            <a:ext cx="4256810" cy="1184188"/>
            <a:chOff x="3207788" y="3796318"/>
            <a:chExt cx="4342168" cy="1207933"/>
          </a:xfrm>
        </p:grpSpPr>
        <p:cxnSp>
          <p:nvCxnSpPr>
            <p:cNvPr id="88" name="Straight Connector 29"/>
            <p:cNvCxnSpPr/>
            <p:nvPr/>
          </p:nvCxnSpPr>
          <p:spPr>
            <a:xfrm>
              <a:off x="5874721" y="3796318"/>
              <a:ext cx="0" cy="538328"/>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9" name="TextBox 30"/>
            <p:cNvSpPr txBox="1"/>
            <p:nvPr/>
          </p:nvSpPr>
          <p:spPr>
            <a:xfrm>
              <a:off x="3207788" y="4313313"/>
              <a:ext cx="4342168" cy="69093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800" dirty="0">
                  <a:solidFill>
                    <a:srgbClr val="000000"/>
                  </a:solidFill>
                  <a:latin typeface="Segoe UI Light"/>
                </a:rPr>
                <a:t>Wrap-up</a:t>
              </a:r>
              <a:endParaRPr lang="en-US" i="1" dirty="0">
                <a:solidFill>
                  <a:srgbClr val="000000"/>
                </a:solidFill>
                <a:latin typeface="Segoe UI Light"/>
              </a:endParaRPr>
            </a:p>
          </p:txBody>
        </p:sp>
      </p:grpSp>
      <p:grpSp>
        <p:nvGrpSpPr>
          <p:cNvPr id="57" name="Group 56"/>
          <p:cNvGrpSpPr/>
          <p:nvPr/>
        </p:nvGrpSpPr>
        <p:grpSpPr>
          <a:xfrm>
            <a:off x="6054720" y="3660147"/>
            <a:ext cx="4605717" cy="2864141"/>
            <a:chOff x="2470335" y="1187609"/>
            <a:chExt cx="8205514" cy="4976653"/>
          </a:xfrm>
        </p:grpSpPr>
        <p:pic>
          <p:nvPicPr>
            <p:cNvPr id="58" name="Picture 57"/>
            <p:cNvPicPr>
              <a:picLocks noChangeAspect="1"/>
            </p:cNvPicPr>
            <p:nvPr/>
          </p:nvPicPr>
          <p:blipFill>
            <a:blip r:embed="rId3"/>
            <a:stretch>
              <a:fillRect/>
            </a:stretch>
          </p:blipFill>
          <p:spPr>
            <a:xfrm>
              <a:off x="2967422" y="1611705"/>
              <a:ext cx="7289415" cy="4071918"/>
            </a:xfrm>
            <a:prstGeom prst="rect">
              <a:avLst/>
            </a:prstGeom>
          </p:spPr>
        </p:pic>
        <p:pic>
          <p:nvPicPr>
            <p:cNvPr id="62"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08" t="2453" r="2051" b="2822"/>
            <a:stretch/>
          </p:blipFill>
          <p:spPr bwMode="auto">
            <a:xfrm>
              <a:off x="2470335" y="1187609"/>
              <a:ext cx="8205514" cy="4976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36" name="Group 35"/>
          <p:cNvGrpSpPr/>
          <p:nvPr/>
        </p:nvGrpSpPr>
        <p:grpSpPr>
          <a:xfrm>
            <a:off x="1311708" y="3660146"/>
            <a:ext cx="4605717" cy="2864140"/>
            <a:chOff x="1413399" y="3052300"/>
            <a:chExt cx="4698071" cy="2921572"/>
          </a:xfrm>
        </p:grpSpPr>
        <p:grpSp>
          <p:nvGrpSpPr>
            <p:cNvPr id="46" name="Group 45"/>
            <p:cNvGrpSpPr/>
            <p:nvPr/>
          </p:nvGrpSpPr>
          <p:grpSpPr>
            <a:xfrm>
              <a:off x="1413399" y="3052300"/>
              <a:ext cx="4698071" cy="2921572"/>
              <a:chOff x="2470335" y="1187609"/>
              <a:chExt cx="8205514" cy="4976653"/>
            </a:xfrm>
          </p:grpSpPr>
          <p:pic>
            <p:nvPicPr>
              <p:cNvPr id="47" name="Picture 46"/>
              <p:cNvPicPr>
                <a:picLocks noChangeAspect="1"/>
              </p:cNvPicPr>
              <p:nvPr/>
            </p:nvPicPr>
            <p:blipFill>
              <a:blip r:embed="rId3"/>
              <a:stretch>
                <a:fillRect/>
              </a:stretch>
            </p:blipFill>
            <p:spPr>
              <a:xfrm>
                <a:off x="2967422" y="1611705"/>
                <a:ext cx="7289415" cy="4071918"/>
              </a:xfrm>
              <a:prstGeom prst="rect">
                <a:avLst/>
              </a:prstGeom>
            </p:spPr>
          </p:pic>
          <p:pic>
            <p:nvPicPr>
              <p:cNvPr id="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08" t="2453" r="2051" b="2822"/>
              <a:stretch/>
            </p:blipFill>
            <p:spPr bwMode="auto">
              <a:xfrm>
                <a:off x="2470335" y="1187609"/>
                <a:ext cx="8205514" cy="4976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66" name="Picture 65"/>
            <p:cNvPicPr>
              <a:picLocks noChangeAspect="1"/>
            </p:cNvPicPr>
            <p:nvPr/>
          </p:nvPicPr>
          <p:blipFill rotWithShape="1">
            <a:blip r:embed="rId5"/>
            <a:srcRect b="24027"/>
            <a:stretch/>
          </p:blipFill>
          <p:spPr>
            <a:xfrm>
              <a:off x="2505909" y="4180998"/>
              <a:ext cx="3334271" cy="1505778"/>
            </a:xfrm>
            <a:prstGeom prst="rect">
              <a:avLst/>
            </a:prstGeom>
          </p:spPr>
        </p:pic>
      </p:grpSp>
      <p:sp>
        <p:nvSpPr>
          <p:cNvPr id="38" name="Rectangle 37"/>
          <p:cNvSpPr/>
          <p:nvPr/>
        </p:nvSpPr>
        <p:spPr>
          <a:xfrm>
            <a:off x="1" y="423173"/>
            <a:ext cx="10562331" cy="10841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nb-NO">
              <a:solidFill>
                <a:prstClr val="white"/>
              </a:solidFill>
            </a:endParaRPr>
          </a:p>
        </p:txBody>
      </p:sp>
      <p:sp>
        <p:nvSpPr>
          <p:cNvPr id="39" name="Title 1"/>
          <p:cNvSpPr txBox="1">
            <a:spLocks/>
          </p:cNvSpPr>
          <p:nvPr/>
        </p:nvSpPr>
        <p:spPr>
          <a:xfrm>
            <a:off x="122677" y="642217"/>
            <a:ext cx="7168557" cy="11512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49">
              <a:defRPr/>
            </a:pPr>
            <a:r>
              <a:rPr lang="en-US" sz="4000" dirty="0">
                <a:solidFill>
                  <a:prstClr val="white"/>
                </a:solidFill>
                <a:cs typeface="Segoe UI Light" panose="020B0502040204020203" pitchFamily="34" charset="0"/>
              </a:rPr>
              <a:t>People Experiences in Delve</a:t>
            </a:r>
          </a:p>
        </p:txBody>
      </p:sp>
      <p:sp>
        <p:nvSpPr>
          <p:cNvPr id="2" name="Rectangle 1"/>
          <p:cNvSpPr/>
          <p:nvPr/>
        </p:nvSpPr>
        <p:spPr>
          <a:xfrm rot="1495988">
            <a:off x="8063021" y="787966"/>
            <a:ext cx="3677604" cy="754315"/>
          </a:xfrm>
          <a:prstGeom prst="rect">
            <a:avLst/>
          </a:prstGeom>
          <a:noFill/>
        </p:spPr>
        <p:txBody>
          <a:bodyPr wrap="none" lIns="89642" tIns="44821" rIns="89642" bIns="44821">
            <a:spAutoFit/>
          </a:bodyPr>
          <a:lstStyle/>
          <a:p>
            <a:pPr algn="ctr" defTabSz="914367"/>
            <a:r>
              <a:rPr lang="en-US" sz="4313" b="1" dirty="0">
                <a:ln w="12700">
                  <a:solidFill>
                    <a:srgbClr val="B4A0FF">
                      <a:lumMod val="50000"/>
                    </a:srgbClr>
                  </a:solidFill>
                  <a:prstDash val="solid"/>
                </a:ln>
                <a:pattFill prst="narHorz">
                  <a:fgClr>
                    <a:srgbClr val="B4A0FF"/>
                  </a:fgClr>
                  <a:bgClr>
                    <a:srgbClr val="B4A0FF">
                      <a:lumMod val="40000"/>
                      <a:lumOff val="60000"/>
                    </a:srgbClr>
                  </a:bgClr>
                </a:pattFill>
                <a:effectLst>
                  <a:innerShdw blurRad="177800">
                    <a:srgbClr val="B4A0FF">
                      <a:lumMod val="50000"/>
                    </a:srgbClr>
                  </a:innerShdw>
                </a:effectLst>
              </a:rPr>
              <a:t>Coming Soon</a:t>
            </a:r>
          </a:p>
        </p:txBody>
      </p:sp>
      <p:sp>
        <p:nvSpPr>
          <p:cNvPr id="27"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29"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203504296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074885" y="1793482"/>
            <a:ext cx="8005983" cy="5019128"/>
            <a:chOff x="3533582" y="1652153"/>
            <a:chExt cx="5862738" cy="3744270"/>
          </a:xfrm>
        </p:grpSpPr>
        <p:pic>
          <p:nvPicPr>
            <p:cNvPr id="14" name="Picture 13"/>
            <p:cNvPicPr>
              <a:picLocks noChangeAspect="1"/>
            </p:cNvPicPr>
            <p:nvPr/>
          </p:nvPicPr>
          <p:blipFill>
            <a:blip r:embed="rId2"/>
            <a:stretch>
              <a:fillRect/>
            </a:stretch>
          </p:blipFill>
          <p:spPr>
            <a:xfrm>
              <a:off x="3533582" y="1652153"/>
              <a:ext cx="5862738" cy="3744270"/>
            </a:xfrm>
            <a:prstGeom prst="rect">
              <a:avLst/>
            </a:prstGeom>
          </p:spPr>
        </p:pic>
        <p:pic>
          <p:nvPicPr>
            <p:cNvPr id="15" name="Picture 14"/>
            <p:cNvPicPr>
              <a:picLocks noChangeAspect="1"/>
            </p:cNvPicPr>
            <p:nvPr/>
          </p:nvPicPr>
          <p:blipFill>
            <a:blip r:embed="rId3"/>
            <a:stretch>
              <a:fillRect/>
            </a:stretch>
          </p:blipFill>
          <p:spPr>
            <a:xfrm>
              <a:off x="3896123" y="1980459"/>
              <a:ext cx="5081622" cy="2944831"/>
            </a:xfrm>
            <a:prstGeom prst="rect">
              <a:avLst/>
            </a:prstGeom>
          </p:spPr>
        </p:pic>
      </p:grpSp>
      <p:sp>
        <p:nvSpPr>
          <p:cNvPr id="6" name="Rectangle 5"/>
          <p:cNvSpPr/>
          <p:nvPr/>
        </p:nvSpPr>
        <p:spPr>
          <a:xfrm>
            <a:off x="1729" y="414519"/>
            <a:ext cx="10560833" cy="10840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sp>
        <p:nvSpPr>
          <p:cNvPr id="8" name="Title 1"/>
          <p:cNvSpPr txBox="1">
            <a:spLocks/>
          </p:cNvSpPr>
          <p:nvPr/>
        </p:nvSpPr>
        <p:spPr>
          <a:xfrm>
            <a:off x="122677" y="642217"/>
            <a:ext cx="6164974" cy="11512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49">
              <a:defRPr/>
            </a:pPr>
            <a:r>
              <a:rPr lang="en-US" sz="4000" dirty="0">
                <a:solidFill>
                  <a:prstClr val="white"/>
                </a:solidFill>
                <a:latin typeface="Segoe UI Light" panose="020B0502040204020203" pitchFamily="34" charset="0"/>
                <a:cs typeface="Segoe UI Light" panose="020B0502040204020203" pitchFamily="34" charset="0"/>
              </a:rPr>
              <a:t>Group Insights in Delve</a:t>
            </a:r>
          </a:p>
        </p:txBody>
      </p:sp>
      <p:grpSp>
        <p:nvGrpSpPr>
          <p:cNvPr id="7" name="Group 6"/>
          <p:cNvGrpSpPr/>
          <p:nvPr/>
        </p:nvGrpSpPr>
        <p:grpSpPr>
          <a:xfrm>
            <a:off x="865" y="2756778"/>
            <a:ext cx="2062106" cy="874847"/>
            <a:chOff x="-1" y="2811462"/>
            <a:chExt cx="2103755" cy="892516"/>
          </a:xfrm>
        </p:grpSpPr>
        <p:sp>
          <p:nvSpPr>
            <p:cNvPr id="10" name="Rectangle 9"/>
            <p:cNvSpPr/>
            <p:nvPr/>
          </p:nvSpPr>
          <p:spPr>
            <a:xfrm>
              <a:off x="2036817" y="2811462"/>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1" name="TextBox 10"/>
            <p:cNvSpPr txBox="1"/>
            <p:nvPr/>
          </p:nvSpPr>
          <p:spPr>
            <a:xfrm>
              <a:off x="-1" y="2934555"/>
              <a:ext cx="2024664" cy="461474"/>
            </a:xfrm>
            <a:prstGeom prst="rect">
              <a:avLst/>
            </a:prstGeom>
            <a:noFill/>
          </p:spPr>
          <p:txBody>
            <a:bodyPr wrap="square" rtlCol="0">
              <a:spAutoFit/>
            </a:bodyPr>
            <a:lstStyle/>
            <a:p>
              <a:pPr algn="r" defTabSz="914192"/>
              <a:r>
                <a:rPr lang="en-US" sz="1175" dirty="0">
                  <a:solidFill>
                    <a:prstClr val="white">
                      <a:lumMod val="50000"/>
                    </a:prstClr>
                  </a:solidFill>
                  <a:latin typeface="Segoe UI" panose="020B0502040204020203" pitchFamily="34" charset="0"/>
                  <a:cs typeface="Segoe UI" panose="020B0502040204020203" pitchFamily="34" charset="0"/>
                </a:rPr>
                <a:t>Discover and connect through Groups</a:t>
              </a:r>
            </a:p>
          </p:txBody>
        </p:sp>
      </p:grpSp>
      <p:sp>
        <p:nvSpPr>
          <p:cNvPr id="176" name="Rectangle 175"/>
          <p:cNvSpPr/>
          <p:nvPr/>
        </p:nvSpPr>
        <p:spPr>
          <a:xfrm>
            <a:off x="1997362" y="5209679"/>
            <a:ext cx="65611" cy="6572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77" name="TextBox 176"/>
          <p:cNvSpPr txBox="1"/>
          <p:nvPr/>
        </p:nvSpPr>
        <p:spPr>
          <a:xfrm>
            <a:off x="343942" y="5217624"/>
            <a:ext cx="1632255" cy="814158"/>
          </a:xfrm>
          <a:prstGeom prst="rect">
            <a:avLst/>
          </a:prstGeom>
          <a:noFill/>
        </p:spPr>
        <p:txBody>
          <a:bodyPr wrap="square" rtlCol="0">
            <a:spAutoFit/>
          </a:bodyPr>
          <a:lstStyle/>
          <a:p>
            <a:pPr algn="r" defTabSz="914192"/>
            <a:r>
              <a:rPr lang="en-US" sz="1175" dirty="0">
                <a:solidFill>
                  <a:prstClr val="white">
                    <a:lumMod val="50000"/>
                  </a:prstClr>
                </a:solidFill>
                <a:latin typeface="Segoe UI" panose="020B0502040204020203" pitchFamily="34" charset="0"/>
                <a:cs typeface="Segoe UI" panose="020B0502040204020203" pitchFamily="34" charset="0"/>
              </a:rPr>
              <a:t>Easily get back to the people and groups that matter most</a:t>
            </a:r>
          </a:p>
          <a:p>
            <a:pPr algn="r" defTabSz="914192"/>
            <a:r>
              <a:rPr lang="en-US" sz="1175" dirty="0">
                <a:solidFill>
                  <a:prstClr val="white">
                    <a:lumMod val="50000"/>
                  </a:prstClr>
                </a:solidFill>
                <a:latin typeface="Segoe UI" panose="020B0502040204020203" pitchFamily="34" charset="0"/>
                <a:cs typeface="Segoe UI" panose="020B0502040204020203" pitchFamily="34" charset="0"/>
              </a:rPr>
              <a:t> </a:t>
            </a:r>
          </a:p>
        </p:txBody>
      </p:sp>
      <p:grpSp>
        <p:nvGrpSpPr>
          <p:cNvPr id="3" name="Group 2"/>
          <p:cNvGrpSpPr/>
          <p:nvPr/>
        </p:nvGrpSpPr>
        <p:grpSpPr>
          <a:xfrm>
            <a:off x="10004351" y="3613596"/>
            <a:ext cx="2208414" cy="890630"/>
            <a:chOff x="10337048" y="3685584"/>
            <a:chExt cx="2253017" cy="908618"/>
          </a:xfrm>
        </p:grpSpPr>
        <p:sp>
          <p:nvSpPr>
            <p:cNvPr id="178" name="Rectangle 177"/>
            <p:cNvSpPr/>
            <p:nvPr/>
          </p:nvSpPr>
          <p:spPr>
            <a:xfrm>
              <a:off x="10337048" y="3701686"/>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79" name="TextBox 178"/>
            <p:cNvSpPr txBox="1"/>
            <p:nvPr/>
          </p:nvSpPr>
          <p:spPr>
            <a:xfrm>
              <a:off x="10464228" y="3685584"/>
              <a:ext cx="2125837" cy="830602"/>
            </a:xfrm>
            <a:prstGeom prst="rect">
              <a:avLst/>
            </a:prstGeom>
            <a:noFill/>
          </p:spPr>
          <p:txBody>
            <a:bodyPr wrap="square" rtlCol="0">
              <a:spAutoFit/>
            </a:bodyPr>
            <a:lstStyle/>
            <a:p>
              <a:pPr defTabSz="914192"/>
              <a:r>
                <a:rPr lang="en-US" sz="1175" dirty="0">
                  <a:solidFill>
                    <a:prstClr val="white">
                      <a:lumMod val="50000"/>
                    </a:prstClr>
                  </a:solidFill>
                  <a:latin typeface="Segoe UI" panose="020B0502040204020203" pitchFamily="34" charset="0"/>
                  <a:cs typeface="Segoe UI" panose="020B0502040204020203" pitchFamily="34" charset="0"/>
                </a:rPr>
                <a:t>Delve stitches together all recent activity around a group for quick insights and access</a:t>
              </a:r>
            </a:p>
          </p:txBody>
        </p:sp>
      </p:grpSp>
      <p:pic>
        <p:nvPicPr>
          <p:cNvPr id="20" name="Picture 19"/>
          <p:cNvPicPr>
            <a:picLocks noChangeAspect="1"/>
          </p:cNvPicPr>
          <p:nvPr/>
        </p:nvPicPr>
        <p:blipFill>
          <a:blip r:embed="rId4"/>
          <a:stretch>
            <a:fillRect/>
          </a:stretch>
        </p:blipFill>
        <p:spPr>
          <a:xfrm>
            <a:off x="2527632" y="2227152"/>
            <a:ext cx="6997942" cy="3953913"/>
          </a:xfrm>
          <a:prstGeom prst="rect">
            <a:avLst/>
          </a:prstGeom>
        </p:spPr>
      </p:pic>
      <p:sp>
        <p:nvSpPr>
          <p:cNvPr id="16" name="Rectangle 15"/>
          <p:cNvSpPr/>
          <p:nvPr/>
        </p:nvSpPr>
        <p:spPr>
          <a:xfrm rot="1495988">
            <a:off x="8437793" y="787966"/>
            <a:ext cx="2928066" cy="754315"/>
          </a:xfrm>
          <a:prstGeom prst="rect">
            <a:avLst/>
          </a:prstGeom>
          <a:noFill/>
        </p:spPr>
        <p:txBody>
          <a:bodyPr wrap="none" lIns="89642" tIns="44821" rIns="89642" bIns="44821">
            <a:spAutoFit/>
          </a:bodyPr>
          <a:lstStyle/>
          <a:p>
            <a:pPr algn="ctr" defTabSz="914367"/>
            <a:r>
              <a:rPr lang="en-US" sz="4313" b="1" dirty="0">
                <a:ln w="12700">
                  <a:solidFill>
                    <a:srgbClr val="9BBB59">
                      <a:lumMod val="50000"/>
                    </a:srgbClr>
                  </a:solidFill>
                  <a:prstDash val="solid"/>
                </a:ln>
                <a:pattFill prst="narHorz">
                  <a:fgClr>
                    <a:srgbClr val="9BBB59"/>
                  </a:fgClr>
                  <a:bgClr>
                    <a:srgbClr val="9BBB59">
                      <a:lumMod val="40000"/>
                      <a:lumOff val="60000"/>
                    </a:srgbClr>
                  </a:bgClr>
                </a:pattFill>
                <a:effectLst>
                  <a:innerShdw blurRad="177800">
                    <a:srgbClr val="9BBB59">
                      <a:lumMod val="50000"/>
                    </a:srgbClr>
                  </a:innerShdw>
                </a:effectLst>
              </a:rPr>
              <a:t>Near Future</a:t>
            </a:r>
          </a:p>
        </p:txBody>
      </p:sp>
      <p:sp>
        <p:nvSpPr>
          <p:cNvPr id="17"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9"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17122310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074885" y="1793482"/>
            <a:ext cx="8005983" cy="5019128"/>
            <a:chOff x="3533582" y="1652153"/>
            <a:chExt cx="5862738" cy="3744270"/>
          </a:xfrm>
        </p:grpSpPr>
        <p:pic>
          <p:nvPicPr>
            <p:cNvPr id="14" name="Picture 13"/>
            <p:cNvPicPr>
              <a:picLocks noChangeAspect="1"/>
            </p:cNvPicPr>
            <p:nvPr/>
          </p:nvPicPr>
          <p:blipFill>
            <a:blip r:embed="rId2"/>
            <a:stretch>
              <a:fillRect/>
            </a:stretch>
          </p:blipFill>
          <p:spPr>
            <a:xfrm>
              <a:off x="3533582" y="1652153"/>
              <a:ext cx="5862738" cy="3744270"/>
            </a:xfrm>
            <a:prstGeom prst="rect">
              <a:avLst/>
            </a:prstGeom>
          </p:spPr>
        </p:pic>
        <p:pic>
          <p:nvPicPr>
            <p:cNvPr id="15" name="Picture 14"/>
            <p:cNvPicPr>
              <a:picLocks noChangeAspect="1"/>
            </p:cNvPicPr>
            <p:nvPr/>
          </p:nvPicPr>
          <p:blipFill>
            <a:blip r:embed="rId3"/>
            <a:stretch>
              <a:fillRect/>
            </a:stretch>
          </p:blipFill>
          <p:spPr>
            <a:xfrm>
              <a:off x="3896123" y="1980459"/>
              <a:ext cx="5081622" cy="2944831"/>
            </a:xfrm>
            <a:prstGeom prst="rect">
              <a:avLst/>
            </a:prstGeom>
          </p:spPr>
        </p:pic>
      </p:grpSp>
      <p:sp>
        <p:nvSpPr>
          <p:cNvPr id="6" name="Rectangle 5"/>
          <p:cNvSpPr/>
          <p:nvPr/>
        </p:nvSpPr>
        <p:spPr>
          <a:xfrm>
            <a:off x="1729" y="414519"/>
            <a:ext cx="10560833" cy="10840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sp>
        <p:nvSpPr>
          <p:cNvPr id="8" name="Title 1"/>
          <p:cNvSpPr txBox="1">
            <a:spLocks/>
          </p:cNvSpPr>
          <p:nvPr/>
        </p:nvSpPr>
        <p:spPr>
          <a:xfrm>
            <a:off x="236644" y="632089"/>
            <a:ext cx="10042672" cy="11512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049">
              <a:defRPr/>
            </a:pPr>
            <a:r>
              <a:rPr lang="en-US" sz="4000" dirty="0">
                <a:solidFill>
                  <a:prstClr val="white"/>
                </a:solidFill>
                <a:latin typeface="Segoe UI Light" panose="020B0502040204020203" pitchFamily="34" charset="0"/>
                <a:cs typeface="Segoe UI Light" panose="020B0502040204020203" pitchFamily="34" charset="0"/>
              </a:rPr>
              <a:t>     Organizational Insights </a:t>
            </a:r>
          </a:p>
        </p:txBody>
      </p:sp>
      <p:grpSp>
        <p:nvGrpSpPr>
          <p:cNvPr id="7" name="Group 6"/>
          <p:cNvGrpSpPr/>
          <p:nvPr/>
        </p:nvGrpSpPr>
        <p:grpSpPr>
          <a:xfrm>
            <a:off x="865" y="2756778"/>
            <a:ext cx="2062106" cy="874847"/>
            <a:chOff x="-1" y="2811462"/>
            <a:chExt cx="2103755" cy="892516"/>
          </a:xfrm>
        </p:grpSpPr>
        <p:sp>
          <p:nvSpPr>
            <p:cNvPr id="10" name="Rectangle 9"/>
            <p:cNvSpPr/>
            <p:nvPr/>
          </p:nvSpPr>
          <p:spPr>
            <a:xfrm>
              <a:off x="2036817" y="2811462"/>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1" name="TextBox 10"/>
            <p:cNvSpPr txBox="1"/>
            <p:nvPr/>
          </p:nvSpPr>
          <p:spPr>
            <a:xfrm>
              <a:off x="-1" y="2934555"/>
              <a:ext cx="2024664" cy="658899"/>
            </a:xfrm>
            <a:prstGeom prst="rect">
              <a:avLst/>
            </a:prstGeom>
            <a:noFill/>
          </p:spPr>
          <p:txBody>
            <a:bodyPr wrap="square" rtlCol="0">
              <a:spAutoFit/>
            </a:bodyPr>
            <a:lstStyle/>
            <a:p>
              <a:pPr algn="r" defTabSz="914192"/>
              <a:r>
                <a:rPr lang="en-US" sz="1175" dirty="0">
                  <a:solidFill>
                    <a:prstClr val="white">
                      <a:lumMod val="50000"/>
                    </a:prstClr>
                  </a:solidFill>
                  <a:latin typeface="Segoe UI" panose="020B0502040204020203" pitchFamily="34" charset="0"/>
                  <a:cs typeface="Segoe UI" panose="020B0502040204020203" pitchFamily="34" charset="0"/>
                </a:rPr>
                <a:t>Drill down on time spent on various activities and identify patterns</a:t>
              </a:r>
            </a:p>
          </p:txBody>
        </p:sp>
      </p:grpSp>
      <p:sp>
        <p:nvSpPr>
          <p:cNvPr id="176" name="Rectangle 175"/>
          <p:cNvSpPr/>
          <p:nvPr/>
        </p:nvSpPr>
        <p:spPr>
          <a:xfrm>
            <a:off x="1997362" y="5209679"/>
            <a:ext cx="65611" cy="6572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77" name="TextBox 176"/>
          <p:cNvSpPr txBox="1"/>
          <p:nvPr/>
        </p:nvSpPr>
        <p:spPr>
          <a:xfrm>
            <a:off x="-273415" y="5233429"/>
            <a:ext cx="2258862" cy="645854"/>
          </a:xfrm>
          <a:prstGeom prst="rect">
            <a:avLst/>
          </a:prstGeom>
          <a:noFill/>
        </p:spPr>
        <p:txBody>
          <a:bodyPr wrap="square" rtlCol="0">
            <a:spAutoFit/>
          </a:bodyPr>
          <a:lstStyle/>
          <a:p>
            <a:pPr algn="r" defTabSz="914192"/>
            <a:r>
              <a:rPr lang="en-US" sz="1175" dirty="0">
                <a:solidFill>
                  <a:prstClr val="white">
                    <a:lumMod val="50000"/>
                  </a:prstClr>
                </a:solidFill>
                <a:latin typeface="Segoe UI" panose="020B0502040204020203" pitchFamily="34" charset="0"/>
                <a:cs typeface="Segoe UI" panose="020B0502040204020203" pitchFamily="34" charset="0"/>
              </a:rPr>
              <a:t>Identify opportunities to improve cross team collaboration. </a:t>
            </a:r>
          </a:p>
        </p:txBody>
      </p:sp>
      <p:grpSp>
        <p:nvGrpSpPr>
          <p:cNvPr id="3" name="Group 2"/>
          <p:cNvGrpSpPr/>
          <p:nvPr/>
        </p:nvGrpSpPr>
        <p:grpSpPr>
          <a:xfrm>
            <a:off x="10004348" y="3629378"/>
            <a:ext cx="2160269" cy="874847"/>
            <a:chOff x="10337048" y="3701686"/>
            <a:chExt cx="2203901" cy="892516"/>
          </a:xfrm>
        </p:grpSpPr>
        <p:sp>
          <p:nvSpPr>
            <p:cNvPr id="178" name="Rectangle 177"/>
            <p:cNvSpPr/>
            <p:nvPr/>
          </p:nvSpPr>
          <p:spPr>
            <a:xfrm>
              <a:off x="10337048" y="3701686"/>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79" name="TextBox 178"/>
            <p:cNvSpPr txBox="1"/>
            <p:nvPr/>
          </p:nvSpPr>
          <p:spPr>
            <a:xfrm>
              <a:off x="10415112" y="3731700"/>
              <a:ext cx="2125837" cy="847137"/>
            </a:xfrm>
            <a:prstGeom prst="rect">
              <a:avLst/>
            </a:prstGeom>
            <a:noFill/>
          </p:spPr>
          <p:txBody>
            <a:bodyPr wrap="square" rtlCol="0">
              <a:spAutoFit/>
            </a:bodyPr>
            <a:lstStyle/>
            <a:p>
              <a:pPr defTabSz="914192"/>
              <a:r>
                <a:rPr lang="en-US" sz="1175" dirty="0">
                  <a:solidFill>
                    <a:prstClr val="white">
                      <a:lumMod val="50000"/>
                    </a:prstClr>
                  </a:solidFill>
                  <a:latin typeface="Segoe UI" panose="020B0502040204020203" pitchFamily="34" charset="0"/>
                  <a:cs typeface="Segoe UI" panose="020B0502040204020203" pitchFamily="34" charset="0"/>
                </a:rPr>
                <a:t>Rich Interactive dashboards, promoting visual discovery and insights for people and teams</a:t>
              </a:r>
            </a:p>
          </p:txBody>
        </p:sp>
      </p:grpSp>
      <p:pic>
        <p:nvPicPr>
          <p:cNvPr id="5" name="Picture 4"/>
          <p:cNvPicPr>
            <a:picLocks noChangeAspect="1"/>
          </p:cNvPicPr>
          <p:nvPr/>
        </p:nvPicPr>
        <p:blipFill>
          <a:blip r:embed="rId4"/>
          <a:stretch>
            <a:fillRect/>
          </a:stretch>
        </p:blipFill>
        <p:spPr>
          <a:xfrm>
            <a:off x="2510811" y="2233572"/>
            <a:ext cx="6998464" cy="3947495"/>
          </a:xfrm>
          <a:prstGeom prst="rect">
            <a:avLst/>
          </a:prstGeom>
        </p:spPr>
      </p:pic>
      <p:pic>
        <p:nvPicPr>
          <p:cNvPr id="4" name="Picture 3"/>
          <p:cNvPicPr>
            <a:picLocks noChangeAspect="1"/>
          </p:cNvPicPr>
          <p:nvPr/>
        </p:nvPicPr>
        <p:blipFill>
          <a:blip r:embed="rId5"/>
          <a:stretch>
            <a:fillRect/>
          </a:stretch>
        </p:blipFill>
        <p:spPr>
          <a:xfrm>
            <a:off x="2474652" y="2223443"/>
            <a:ext cx="7034622" cy="3957622"/>
          </a:xfrm>
          <a:prstGeom prst="rect">
            <a:avLst/>
          </a:prstGeom>
        </p:spPr>
      </p:pic>
      <p:pic>
        <p:nvPicPr>
          <p:cNvPr id="12" name="Picture 11"/>
          <p:cNvPicPr>
            <a:picLocks noChangeAspect="1"/>
          </p:cNvPicPr>
          <p:nvPr/>
        </p:nvPicPr>
        <p:blipFill>
          <a:blip r:embed="rId6"/>
          <a:stretch>
            <a:fillRect/>
          </a:stretch>
        </p:blipFill>
        <p:spPr>
          <a:xfrm>
            <a:off x="2474653" y="2213315"/>
            <a:ext cx="7034622" cy="3967751"/>
          </a:xfrm>
          <a:prstGeom prst="rect">
            <a:avLst/>
          </a:prstGeom>
        </p:spPr>
      </p:pic>
      <p:sp>
        <p:nvSpPr>
          <p:cNvPr id="18" name="Rectangle 17"/>
          <p:cNvSpPr/>
          <p:nvPr/>
        </p:nvSpPr>
        <p:spPr>
          <a:xfrm rot="1495988">
            <a:off x="9056960" y="787966"/>
            <a:ext cx="1689730" cy="754315"/>
          </a:xfrm>
          <a:prstGeom prst="rect">
            <a:avLst/>
          </a:prstGeom>
          <a:noFill/>
        </p:spPr>
        <p:txBody>
          <a:bodyPr wrap="none" lIns="89642" tIns="44821" rIns="89642" bIns="44821">
            <a:spAutoFit/>
          </a:bodyPr>
          <a:lstStyle/>
          <a:p>
            <a:pPr algn="ctr" defTabSz="914367"/>
            <a:r>
              <a:rPr lang="en-US" sz="4313" b="1" dirty="0">
                <a:ln w="12700">
                  <a:solidFill>
                    <a:srgbClr val="9BBB59">
                      <a:lumMod val="50000"/>
                    </a:srgbClr>
                  </a:solidFill>
                  <a:prstDash val="solid"/>
                </a:ln>
                <a:pattFill prst="narHorz">
                  <a:fgClr>
                    <a:srgbClr val="9BBB59"/>
                  </a:fgClr>
                  <a:bgClr>
                    <a:srgbClr val="9BBB59">
                      <a:lumMod val="40000"/>
                      <a:lumOff val="60000"/>
                    </a:srgbClr>
                  </a:bgClr>
                </a:pattFill>
                <a:effectLst>
                  <a:innerShdw blurRad="177800">
                    <a:srgbClr val="9BBB59">
                      <a:lumMod val="50000"/>
                    </a:srgbClr>
                  </a:innerShdw>
                </a:effectLst>
              </a:rPr>
              <a:t>Future</a:t>
            </a:r>
          </a:p>
        </p:txBody>
      </p:sp>
      <p:sp>
        <p:nvSpPr>
          <p:cNvPr id="19"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21"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4242957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729" y="974"/>
            <a:ext cx="12188543" cy="6856055"/>
          </a:xfrm>
          <a:prstGeom prst="rect">
            <a:avLst/>
          </a:prstGeom>
          <a:no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nb-NO">
              <a:solidFill>
                <a:prstClr val="white"/>
              </a:solidFill>
            </a:endParaRPr>
          </a:p>
        </p:txBody>
      </p:sp>
      <p:cxnSp>
        <p:nvCxnSpPr>
          <p:cNvPr id="75" name="Straight Connector 74"/>
          <p:cNvCxnSpPr/>
          <p:nvPr/>
        </p:nvCxnSpPr>
        <p:spPr>
          <a:xfrm flipV="1">
            <a:off x="6206979" y="3009240"/>
            <a:ext cx="2398821" cy="101616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5871086" y="4124016"/>
            <a:ext cx="2387181" cy="1701045"/>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204901" y="4249016"/>
            <a:ext cx="2398821" cy="101616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3807138" y="2383563"/>
            <a:ext cx="2088590" cy="163429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977481" y="2121146"/>
            <a:ext cx="465725" cy="1798581"/>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346322" y="4419839"/>
            <a:ext cx="453986" cy="1744978"/>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0785" y="414519"/>
            <a:ext cx="10583349" cy="10840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nb-NO">
              <a:solidFill>
                <a:prstClr val="white"/>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5004" y="5370587"/>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1849" y="1886351"/>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1992" y="5825062"/>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7861" y="4917850"/>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4470" y="1605797"/>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sp>
        <p:nvSpPr>
          <p:cNvPr id="26" name="TextBox 25"/>
          <p:cNvSpPr txBox="1"/>
          <p:nvPr/>
        </p:nvSpPr>
        <p:spPr>
          <a:xfrm>
            <a:off x="4779051" y="2862366"/>
            <a:ext cx="532367" cy="280639"/>
          </a:xfrm>
          <a:prstGeom prst="rect">
            <a:avLst/>
          </a:prstGeom>
          <a:solidFill>
            <a:srgbClr val="1A75BC"/>
          </a:solidFill>
        </p:spPr>
        <p:txBody>
          <a:bodyPr wrap="none" rtlCol="0">
            <a:spAutoFit/>
          </a:bodyPr>
          <a:lstStyle/>
          <a:p>
            <a:pPr defTabSz="914049"/>
            <a:r>
              <a:rPr lang="nb-NO" sz="1200" dirty="0">
                <a:solidFill>
                  <a:prstClr val="white"/>
                </a:solidFill>
              </a:rPr>
              <a:t>Email</a:t>
            </a:r>
          </a:p>
        </p:txBody>
      </p:sp>
      <p:sp>
        <p:nvSpPr>
          <p:cNvPr id="34" name="TextBox 33"/>
          <p:cNvSpPr txBox="1"/>
          <p:nvPr/>
        </p:nvSpPr>
        <p:spPr>
          <a:xfrm>
            <a:off x="5760131" y="5242026"/>
            <a:ext cx="1083901" cy="280639"/>
          </a:xfrm>
          <a:prstGeom prst="rect">
            <a:avLst/>
          </a:prstGeom>
          <a:solidFill>
            <a:srgbClr val="1A75BC"/>
          </a:solidFill>
        </p:spPr>
        <p:txBody>
          <a:bodyPr wrap="none" rtlCol="0">
            <a:spAutoFit/>
          </a:bodyPr>
          <a:lstStyle/>
          <a:p>
            <a:pPr defTabSz="914049"/>
            <a:r>
              <a:rPr lang="nb-NO" sz="1200" dirty="0">
                <a:solidFill>
                  <a:prstClr val="white"/>
                </a:solidFill>
              </a:rPr>
              <a:t>Viewed by me</a:t>
            </a:r>
          </a:p>
        </p:txBody>
      </p:sp>
      <p:sp>
        <p:nvSpPr>
          <p:cNvPr id="35" name="Oval 34"/>
          <p:cNvSpPr/>
          <p:nvPr/>
        </p:nvSpPr>
        <p:spPr>
          <a:xfrm>
            <a:off x="5349979" y="5138957"/>
            <a:ext cx="463262" cy="463262"/>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718" y="5243196"/>
            <a:ext cx="185779" cy="254783"/>
          </a:xfrm>
          <a:prstGeom prst="rect">
            <a:avLst/>
          </a:prstGeom>
        </p:spPr>
      </p:pic>
      <p:grpSp>
        <p:nvGrpSpPr>
          <p:cNvPr id="5" name="Group 4"/>
          <p:cNvGrpSpPr/>
          <p:nvPr/>
        </p:nvGrpSpPr>
        <p:grpSpPr>
          <a:xfrm>
            <a:off x="5639453" y="2641257"/>
            <a:ext cx="1685918" cy="463262"/>
            <a:chOff x="5075076" y="2593524"/>
            <a:chExt cx="1686396" cy="463393"/>
          </a:xfrm>
        </p:grpSpPr>
        <p:sp>
          <p:nvSpPr>
            <p:cNvPr id="22" name="TextBox 21"/>
            <p:cNvSpPr txBox="1"/>
            <p:nvPr/>
          </p:nvSpPr>
          <p:spPr>
            <a:xfrm>
              <a:off x="5463615" y="2695813"/>
              <a:ext cx="1297857" cy="280718"/>
            </a:xfrm>
            <a:prstGeom prst="rect">
              <a:avLst/>
            </a:prstGeom>
            <a:solidFill>
              <a:srgbClr val="1A75BC"/>
            </a:solidFill>
          </p:spPr>
          <p:txBody>
            <a:bodyPr wrap="square" rtlCol="0">
              <a:spAutoFit/>
            </a:bodyPr>
            <a:lstStyle/>
            <a:p>
              <a:pPr defTabSz="914049"/>
              <a:r>
                <a:rPr lang="nb-NO" sz="1200" dirty="0">
                  <a:solidFill>
                    <a:prstClr val="white"/>
                  </a:solidFill>
                </a:rPr>
                <a:t>Presented to me</a:t>
              </a:r>
            </a:p>
          </p:txBody>
        </p:sp>
        <p:sp>
          <p:nvSpPr>
            <p:cNvPr id="38" name="Oval 37"/>
            <p:cNvSpPr/>
            <p:nvPr/>
          </p:nvSpPr>
          <p:spPr>
            <a:xfrm>
              <a:off x="5075076" y="2593524"/>
              <a:ext cx="463393" cy="463393"/>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3856" y="2697793"/>
              <a:ext cx="185832" cy="254855"/>
            </a:xfrm>
            <a:prstGeom prst="rect">
              <a:avLst/>
            </a:prstGeom>
          </p:spPr>
        </p:pic>
      </p:grpSp>
      <p:sp>
        <p:nvSpPr>
          <p:cNvPr id="41" name="Oval 40"/>
          <p:cNvSpPr/>
          <p:nvPr/>
        </p:nvSpPr>
        <p:spPr>
          <a:xfrm>
            <a:off x="4394494" y="2763165"/>
            <a:ext cx="463262" cy="463262"/>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3235" y="2867404"/>
            <a:ext cx="185779" cy="254783"/>
          </a:xfrm>
          <a:prstGeom prst="rect">
            <a:avLst/>
          </a:prstGeom>
        </p:spPr>
      </p:pic>
      <p:sp>
        <p:nvSpPr>
          <p:cNvPr id="64" name="TextBox 63"/>
          <p:cNvSpPr txBox="1"/>
          <p:nvPr/>
        </p:nvSpPr>
        <p:spPr>
          <a:xfrm>
            <a:off x="3807137" y="4757096"/>
            <a:ext cx="1184262" cy="280639"/>
          </a:xfrm>
          <a:prstGeom prst="rect">
            <a:avLst/>
          </a:prstGeom>
          <a:solidFill>
            <a:srgbClr val="1A75BC"/>
          </a:solidFill>
        </p:spPr>
        <p:txBody>
          <a:bodyPr wrap="square" rtlCol="0">
            <a:spAutoFit/>
          </a:bodyPr>
          <a:lstStyle/>
          <a:p>
            <a:pPr defTabSz="914049"/>
            <a:r>
              <a:rPr lang="nb-NO" sz="1200" dirty="0">
                <a:solidFill>
                  <a:prstClr val="white"/>
                </a:solidFill>
              </a:rPr>
              <a:t>Shared with me</a:t>
            </a:r>
          </a:p>
        </p:txBody>
      </p:sp>
      <p:sp>
        <p:nvSpPr>
          <p:cNvPr id="71" name="TextBox 70"/>
          <p:cNvSpPr txBox="1"/>
          <p:nvPr/>
        </p:nvSpPr>
        <p:spPr>
          <a:xfrm>
            <a:off x="6956589" y="4836374"/>
            <a:ext cx="1059542" cy="280639"/>
          </a:xfrm>
          <a:prstGeom prst="rect">
            <a:avLst/>
          </a:prstGeom>
          <a:solidFill>
            <a:srgbClr val="1A75BC"/>
          </a:solidFill>
        </p:spPr>
        <p:txBody>
          <a:bodyPr wrap="none" rtlCol="0">
            <a:spAutoFit/>
          </a:bodyPr>
          <a:lstStyle/>
          <a:p>
            <a:pPr defTabSz="914049"/>
            <a:r>
              <a:rPr lang="nb-NO" sz="1200" dirty="0">
                <a:solidFill>
                  <a:prstClr val="white"/>
                </a:solidFill>
              </a:rPr>
              <a:t>Public Groups</a:t>
            </a:r>
          </a:p>
        </p:txBody>
      </p:sp>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1929" y="2558027"/>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sp>
        <p:nvSpPr>
          <p:cNvPr id="68" name="Oval 67"/>
          <p:cNvSpPr/>
          <p:nvPr/>
        </p:nvSpPr>
        <p:spPr>
          <a:xfrm>
            <a:off x="7795006" y="2999094"/>
            <a:ext cx="463262" cy="463262"/>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3745" y="3103332"/>
            <a:ext cx="185779" cy="254783"/>
          </a:xfrm>
          <a:prstGeom prst="rect">
            <a:avLst/>
          </a:prstGeom>
        </p:spPr>
      </p:pic>
      <p:sp>
        <p:nvSpPr>
          <p:cNvPr id="76" name="TextBox 75"/>
          <p:cNvSpPr txBox="1"/>
          <p:nvPr/>
        </p:nvSpPr>
        <p:spPr>
          <a:xfrm>
            <a:off x="1254589" y="717088"/>
            <a:ext cx="9695570" cy="530122"/>
          </a:xfrm>
          <a:prstGeom prst="rect">
            <a:avLst/>
          </a:prstGeom>
          <a:noFill/>
        </p:spPr>
        <p:txBody>
          <a:bodyPr wrap="square" rtlCol="0">
            <a:spAutoFit/>
          </a:bodyPr>
          <a:lstStyle/>
          <a:p>
            <a:pPr defTabSz="914049">
              <a:lnSpc>
                <a:spcPct val="90000"/>
              </a:lnSpc>
              <a:spcBef>
                <a:spcPct val="0"/>
              </a:spcBef>
              <a:defRPr/>
            </a:pPr>
            <a:r>
              <a:rPr lang="en-US" sz="3100" dirty="0">
                <a:solidFill>
                  <a:prstClr val="white"/>
                </a:solidFill>
                <a:latin typeface="Segoe UI Light"/>
              </a:rPr>
              <a:t>Public and Private Signals Always Respect Permissions</a:t>
            </a:r>
          </a:p>
        </p:txBody>
      </p:sp>
      <p:cxnSp>
        <p:nvCxnSpPr>
          <p:cNvPr id="79" name="Straight Connector 78"/>
          <p:cNvCxnSpPr/>
          <p:nvPr/>
        </p:nvCxnSpPr>
        <p:spPr>
          <a:xfrm>
            <a:off x="2856729" y="3781853"/>
            <a:ext cx="3048314" cy="29581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3938628" y="3737880"/>
            <a:ext cx="757045" cy="280639"/>
          </a:xfrm>
          <a:prstGeom prst="rect">
            <a:avLst/>
          </a:prstGeom>
          <a:solidFill>
            <a:srgbClr val="1A75BC"/>
          </a:solidFill>
        </p:spPr>
        <p:txBody>
          <a:bodyPr wrap="none" rtlCol="0">
            <a:spAutoFit/>
          </a:bodyPr>
          <a:lstStyle/>
          <a:p>
            <a:pPr defTabSz="914049"/>
            <a:r>
              <a:rPr lang="nb-NO" sz="1200" dirty="0">
                <a:solidFill>
                  <a:prstClr val="white"/>
                </a:solidFill>
              </a:rPr>
              <a:t>Manager</a:t>
            </a: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0613" y="3223602"/>
            <a:ext cx="952230" cy="952230"/>
          </a:xfrm>
          <a:prstGeom prst="ellipse">
            <a:avLst/>
          </a:prstGeom>
          <a:ln w="76200" cap="rnd">
            <a:solidFill>
              <a:srgbClr val="1A75BC"/>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87" name="Straight Connector 86"/>
          <p:cNvCxnSpPr/>
          <p:nvPr/>
        </p:nvCxnSpPr>
        <p:spPr>
          <a:xfrm>
            <a:off x="5895728" y="4126012"/>
            <a:ext cx="3088432" cy="232950"/>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257562" y="4092819"/>
            <a:ext cx="1004220" cy="280639"/>
          </a:xfrm>
          <a:prstGeom prst="rect">
            <a:avLst/>
          </a:prstGeom>
          <a:solidFill>
            <a:srgbClr val="1A75BC"/>
          </a:solidFill>
        </p:spPr>
        <p:txBody>
          <a:bodyPr wrap="none" rtlCol="0">
            <a:spAutoFit/>
          </a:bodyPr>
          <a:lstStyle/>
          <a:p>
            <a:pPr defTabSz="914049"/>
            <a:r>
              <a:rPr lang="nb-NO" sz="1200" dirty="0">
                <a:solidFill>
                  <a:prstClr val="white"/>
                </a:solidFill>
              </a:rPr>
              <a:t>Direct report</a:t>
            </a:r>
          </a:p>
        </p:txBody>
      </p:sp>
      <p:pic>
        <p:nvPicPr>
          <p:cNvPr id="77" name="Picture 7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10064" y="3860658"/>
            <a:ext cx="952230" cy="952230"/>
          </a:xfrm>
          <a:prstGeom prst="ellipse">
            <a:avLst/>
          </a:prstGeom>
          <a:ln w="76200" cap="rnd">
            <a:solidFill>
              <a:srgbClr val="1A75BC"/>
            </a:solidFill>
            <a:prstDash val="solid"/>
          </a:ln>
          <a:effectLst/>
          <a:scene3d>
            <a:camera prst="perspectiveFront" fov="5400000"/>
            <a:lightRig rig="threePt" dir="t">
              <a:rot lat="0" lon="0" rev="19200000"/>
            </a:lightRig>
          </a:scene3d>
          <a:sp3d extrusionH="25400">
            <a:extrusionClr>
              <a:srgbClr val="000000"/>
            </a:extrusionClr>
          </a:sp3d>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25080" y="3332588"/>
            <a:ext cx="1579361" cy="1555247"/>
          </a:xfrm>
          <a:prstGeom prst="ellipse">
            <a:avLst/>
          </a:prstGeom>
          <a:ln w="1270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399" y="650122"/>
            <a:ext cx="373510" cy="512244"/>
          </a:xfrm>
          <a:prstGeom prst="rect">
            <a:avLst/>
          </a:prstGeom>
        </p:spPr>
      </p:pic>
      <p:sp>
        <p:nvSpPr>
          <p:cNvPr id="45"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6" name="Imagen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7"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8603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2074885" y="1793482"/>
            <a:ext cx="8005983" cy="5019128"/>
            <a:chOff x="2074314" y="1793250"/>
            <a:chExt cx="8007119" cy="5019840"/>
          </a:xfrm>
        </p:grpSpPr>
        <p:grpSp>
          <p:nvGrpSpPr>
            <p:cNvPr id="13" name="Group 12"/>
            <p:cNvGrpSpPr/>
            <p:nvPr/>
          </p:nvGrpSpPr>
          <p:grpSpPr>
            <a:xfrm>
              <a:off x="2074314" y="1793250"/>
              <a:ext cx="8007119" cy="5019840"/>
              <a:chOff x="3533582" y="1652153"/>
              <a:chExt cx="5862738" cy="3744270"/>
            </a:xfrm>
          </p:grpSpPr>
          <p:pic>
            <p:nvPicPr>
              <p:cNvPr id="14" name="Picture 13"/>
              <p:cNvPicPr>
                <a:picLocks noChangeAspect="1"/>
              </p:cNvPicPr>
              <p:nvPr/>
            </p:nvPicPr>
            <p:blipFill>
              <a:blip r:embed="rId2"/>
              <a:stretch>
                <a:fillRect/>
              </a:stretch>
            </p:blipFill>
            <p:spPr>
              <a:xfrm>
                <a:off x="3533582" y="1652153"/>
                <a:ext cx="5862738" cy="3744270"/>
              </a:xfrm>
              <a:prstGeom prst="rect">
                <a:avLst/>
              </a:prstGeom>
            </p:spPr>
          </p:pic>
          <p:pic>
            <p:nvPicPr>
              <p:cNvPr id="15" name="Picture 14"/>
              <p:cNvPicPr>
                <a:picLocks noChangeAspect="1"/>
              </p:cNvPicPr>
              <p:nvPr/>
            </p:nvPicPr>
            <p:blipFill>
              <a:blip r:embed="rId3"/>
              <a:stretch>
                <a:fillRect/>
              </a:stretch>
            </p:blipFill>
            <p:spPr>
              <a:xfrm>
                <a:off x="3896123" y="1980459"/>
                <a:ext cx="5081622" cy="2944831"/>
              </a:xfrm>
              <a:prstGeom prst="rect">
                <a:avLst/>
              </a:prstGeom>
            </p:spPr>
          </p:pic>
        </p:grpSp>
        <p:pic>
          <p:nvPicPr>
            <p:cNvPr id="18" name="Picture 17"/>
            <p:cNvPicPr>
              <a:picLocks noChangeAspect="1"/>
            </p:cNvPicPr>
            <p:nvPr/>
          </p:nvPicPr>
          <p:blipFill>
            <a:blip r:embed="rId4"/>
            <a:stretch>
              <a:fillRect/>
            </a:stretch>
          </p:blipFill>
          <p:spPr>
            <a:xfrm>
              <a:off x="2458091" y="2177004"/>
              <a:ext cx="7148123" cy="4027221"/>
            </a:xfrm>
            <a:prstGeom prst="rect">
              <a:avLst/>
            </a:prstGeom>
          </p:spPr>
        </p:pic>
      </p:grpSp>
      <p:sp>
        <p:nvSpPr>
          <p:cNvPr id="19" name="Rectangle 18"/>
          <p:cNvSpPr/>
          <p:nvPr/>
        </p:nvSpPr>
        <p:spPr>
          <a:xfrm>
            <a:off x="1729" y="-9961"/>
            <a:ext cx="12188543" cy="5605015"/>
          </a:xfrm>
          <a:prstGeom prst="rect">
            <a:avLst/>
          </a:prstGeom>
          <a:gradFill>
            <a:gsLst>
              <a:gs pos="57000">
                <a:srgbClr val="F5F5F5">
                  <a:alpha val="0"/>
                </a:srgbClr>
              </a:gs>
              <a:gs pos="0">
                <a:srgbClr val="222222">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dirty="0">
              <a:solidFill>
                <a:prstClr val="white"/>
              </a:solidFill>
            </a:endParaRPr>
          </a:p>
        </p:txBody>
      </p:sp>
      <p:sp>
        <p:nvSpPr>
          <p:cNvPr id="6" name="Rectangle 5"/>
          <p:cNvSpPr/>
          <p:nvPr/>
        </p:nvSpPr>
        <p:spPr>
          <a:xfrm>
            <a:off x="1729" y="424897"/>
            <a:ext cx="10560833" cy="10840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sp>
        <p:nvSpPr>
          <p:cNvPr id="8" name="Title 1"/>
          <p:cNvSpPr txBox="1">
            <a:spLocks/>
          </p:cNvSpPr>
          <p:nvPr/>
        </p:nvSpPr>
        <p:spPr>
          <a:xfrm>
            <a:off x="406512" y="651641"/>
            <a:ext cx="3258584" cy="11512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49">
              <a:defRPr/>
            </a:pPr>
            <a:r>
              <a:rPr lang="en-US" sz="4312" dirty="0">
                <a:solidFill>
                  <a:prstClr val="white"/>
                </a:solidFill>
                <a:cs typeface="Segoe UI Light" panose="020B0502040204020203" pitchFamily="34" charset="0"/>
              </a:rPr>
              <a:t>Extensibility</a:t>
            </a:r>
          </a:p>
        </p:txBody>
      </p:sp>
      <p:pic>
        <p:nvPicPr>
          <p:cNvPr id="4" name="Picture 3"/>
          <p:cNvPicPr>
            <a:picLocks noChangeAspect="1"/>
          </p:cNvPicPr>
          <p:nvPr/>
        </p:nvPicPr>
        <p:blipFill>
          <a:blip r:embed="rId5"/>
          <a:stretch>
            <a:fillRect/>
          </a:stretch>
        </p:blipFill>
        <p:spPr>
          <a:xfrm rot="592665">
            <a:off x="2520777" y="1089507"/>
            <a:ext cx="3393470" cy="4559278"/>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stretch>
            <a:fillRect/>
          </a:stretch>
        </p:blipFill>
        <p:spPr>
          <a:xfrm rot="21224356">
            <a:off x="4750013" y="823045"/>
            <a:ext cx="3393470" cy="4570856"/>
          </a:xfrm>
          <a:prstGeom prst="rect">
            <a:avLst/>
          </a:prstGeom>
        </p:spPr>
      </p:pic>
      <p:pic>
        <p:nvPicPr>
          <p:cNvPr id="20" name="Picture 19"/>
          <p:cNvPicPr>
            <a:picLocks noChangeAspect="1"/>
          </p:cNvPicPr>
          <p:nvPr/>
        </p:nvPicPr>
        <p:blipFill>
          <a:blip r:embed="rId7"/>
          <a:stretch>
            <a:fillRect/>
          </a:stretch>
        </p:blipFill>
        <p:spPr>
          <a:xfrm rot="388694">
            <a:off x="6321224" y="1265907"/>
            <a:ext cx="3327580" cy="4502019"/>
          </a:xfrm>
          <a:prstGeom prst="rect">
            <a:avLst/>
          </a:prstGeom>
          <a:effectLst>
            <a:outerShdw blurRad="50800" dist="38100" dir="2700000" algn="tl" rotWithShape="0">
              <a:prstClr val="black">
                <a:alpha val="40000"/>
              </a:prstClr>
            </a:outerShdw>
          </a:effectLst>
        </p:spPr>
      </p:pic>
      <p:sp>
        <p:nvSpPr>
          <p:cNvPr id="16"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21"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273648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4" y="414091"/>
            <a:ext cx="10562331" cy="10841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nb-NO">
              <a:solidFill>
                <a:prstClr val="white"/>
              </a:solidFill>
            </a:endParaRPr>
          </a:p>
        </p:txBody>
      </p:sp>
      <p:sp>
        <p:nvSpPr>
          <p:cNvPr id="8" name="Title 1"/>
          <p:cNvSpPr txBox="1">
            <a:spLocks/>
          </p:cNvSpPr>
          <p:nvPr/>
        </p:nvSpPr>
        <p:spPr>
          <a:xfrm>
            <a:off x="1016259" y="662645"/>
            <a:ext cx="7034639" cy="11514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137" dirty="0">
                <a:solidFill>
                  <a:prstClr val="white"/>
                </a:solidFill>
                <a:latin typeface="Segoe UI Light" panose="020B0502040204020203" pitchFamily="34" charset="0"/>
                <a:cs typeface="Segoe UI Light" panose="020B0502040204020203" pitchFamily="34" charset="0"/>
              </a:rPr>
              <a:t>Transparency and Control</a:t>
            </a:r>
          </a:p>
        </p:txBody>
      </p:sp>
      <p:grpSp>
        <p:nvGrpSpPr>
          <p:cNvPr id="2" name="Group 1"/>
          <p:cNvGrpSpPr/>
          <p:nvPr/>
        </p:nvGrpSpPr>
        <p:grpSpPr>
          <a:xfrm>
            <a:off x="2074314" y="1793250"/>
            <a:ext cx="8007119" cy="5019840"/>
            <a:chOff x="2265624" y="1760100"/>
            <a:chExt cx="8017962" cy="5189110"/>
          </a:xfrm>
        </p:grpSpPr>
        <p:grpSp>
          <p:nvGrpSpPr>
            <p:cNvPr id="13" name="Group 12"/>
            <p:cNvGrpSpPr/>
            <p:nvPr/>
          </p:nvGrpSpPr>
          <p:grpSpPr>
            <a:xfrm>
              <a:off x="2265624" y="1760100"/>
              <a:ext cx="8017962" cy="5189110"/>
              <a:chOff x="3533582" y="1652153"/>
              <a:chExt cx="5862738" cy="3744270"/>
            </a:xfrm>
          </p:grpSpPr>
          <p:pic>
            <p:nvPicPr>
              <p:cNvPr id="14" name="Picture 13"/>
              <p:cNvPicPr>
                <a:picLocks noChangeAspect="1"/>
              </p:cNvPicPr>
              <p:nvPr/>
            </p:nvPicPr>
            <p:blipFill>
              <a:blip r:embed="rId2"/>
              <a:stretch>
                <a:fillRect/>
              </a:stretch>
            </p:blipFill>
            <p:spPr>
              <a:xfrm>
                <a:off x="3533582" y="1652153"/>
                <a:ext cx="5862738" cy="3744270"/>
              </a:xfrm>
              <a:prstGeom prst="rect">
                <a:avLst/>
              </a:prstGeom>
            </p:spPr>
          </p:pic>
          <p:pic>
            <p:nvPicPr>
              <p:cNvPr id="15" name="Picture 14"/>
              <p:cNvPicPr>
                <a:picLocks noChangeAspect="1"/>
              </p:cNvPicPr>
              <p:nvPr/>
            </p:nvPicPr>
            <p:blipFill>
              <a:blip r:embed="rId3"/>
              <a:stretch>
                <a:fillRect/>
              </a:stretch>
            </p:blipFill>
            <p:spPr>
              <a:xfrm>
                <a:off x="3896123" y="1980459"/>
                <a:ext cx="5081622" cy="2944831"/>
              </a:xfrm>
              <a:prstGeom prst="rect">
                <a:avLst/>
              </a:prstGeom>
            </p:spPr>
          </p:pic>
        </p:grpSp>
        <p:pic>
          <p:nvPicPr>
            <p:cNvPr id="4" name="Picture 3"/>
            <p:cNvPicPr>
              <a:picLocks noChangeAspect="1"/>
            </p:cNvPicPr>
            <p:nvPr/>
          </p:nvPicPr>
          <p:blipFill>
            <a:blip r:embed="rId4"/>
            <a:stretch>
              <a:fillRect/>
            </a:stretch>
          </p:blipFill>
          <p:spPr>
            <a:xfrm>
              <a:off x="2761441" y="2215093"/>
              <a:ext cx="6949696" cy="4081183"/>
            </a:xfrm>
            <a:prstGeom prst="rect">
              <a:avLst/>
            </a:prstGeom>
            <a:ln>
              <a:solidFill>
                <a:schemeClr val="bg1">
                  <a:lumMod val="50000"/>
                </a:schemeClr>
              </a:solidFill>
            </a:ln>
            <a:effectLst>
              <a:outerShdw blurRad="50800" dist="38100" dir="2700000" algn="tl" rotWithShape="0">
                <a:prstClr val="black">
                  <a:alpha val="40000"/>
                </a:prstClr>
              </a:outerShdw>
            </a:effectLst>
          </p:spPr>
        </p:pic>
      </p:gr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399" y="650122"/>
            <a:ext cx="373510" cy="512244"/>
          </a:xfrm>
          <a:prstGeom prst="rect">
            <a:avLst/>
          </a:prstGeom>
        </p:spPr>
      </p:pic>
      <p:grpSp>
        <p:nvGrpSpPr>
          <p:cNvPr id="17" name="Group 16"/>
          <p:cNvGrpSpPr/>
          <p:nvPr/>
        </p:nvGrpSpPr>
        <p:grpSpPr>
          <a:xfrm>
            <a:off x="2569460" y="2532574"/>
            <a:ext cx="9203897" cy="3648880"/>
            <a:chOff x="2620983" y="2582861"/>
            <a:chExt cx="9388454" cy="3722048"/>
          </a:xfrm>
        </p:grpSpPr>
        <p:grpSp>
          <p:nvGrpSpPr>
            <p:cNvPr id="12" name="Group 11"/>
            <p:cNvGrpSpPr/>
            <p:nvPr/>
          </p:nvGrpSpPr>
          <p:grpSpPr>
            <a:xfrm>
              <a:off x="6333877" y="2582862"/>
              <a:ext cx="5675560" cy="3722047"/>
              <a:chOff x="6333877" y="2582862"/>
              <a:chExt cx="5675560" cy="3722047"/>
            </a:xfrm>
          </p:grpSpPr>
          <p:pic>
            <p:nvPicPr>
              <p:cNvPr id="5" name="Picture 4"/>
              <p:cNvPicPr>
                <a:picLocks noChangeAspect="1"/>
              </p:cNvPicPr>
              <p:nvPr/>
            </p:nvPicPr>
            <p:blipFill>
              <a:blip r:embed="rId6"/>
              <a:stretch>
                <a:fillRect/>
              </a:stretch>
            </p:blipFill>
            <p:spPr>
              <a:xfrm>
                <a:off x="6333877" y="2582862"/>
                <a:ext cx="3366571" cy="3722047"/>
              </a:xfrm>
              <a:prstGeom prst="rect">
                <a:avLst/>
              </a:prstGeom>
            </p:spPr>
          </p:pic>
          <p:grpSp>
            <p:nvGrpSpPr>
              <p:cNvPr id="21" name="Group 20"/>
              <p:cNvGrpSpPr/>
              <p:nvPr/>
            </p:nvGrpSpPr>
            <p:grpSpPr>
              <a:xfrm>
                <a:off x="10205522" y="3701686"/>
                <a:ext cx="1803915" cy="892516"/>
                <a:chOff x="10337048" y="3701686"/>
                <a:chExt cx="1803915" cy="892516"/>
              </a:xfrm>
            </p:grpSpPr>
            <p:sp>
              <p:nvSpPr>
                <p:cNvPr id="22" name="Rectangle 21"/>
                <p:cNvSpPr/>
                <p:nvPr/>
              </p:nvSpPr>
              <p:spPr>
                <a:xfrm>
                  <a:off x="10337048" y="3701686"/>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23" name="TextBox 22"/>
                <p:cNvSpPr txBox="1"/>
                <p:nvPr/>
              </p:nvSpPr>
              <p:spPr>
                <a:xfrm>
                  <a:off x="10404302" y="3809371"/>
                  <a:ext cx="1736661" cy="646331"/>
                </a:xfrm>
                <a:prstGeom prst="rect">
                  <a:avLst/>
                </a:prstGeom>
                <a:noFill/>
              </p:spPr>
              <p:txBody>
                <a:bodyPr wrap="square" rtlCol="0">
                  <a:spAutoFit/>
                </a:bodyPr>
                <a:lstStyle/>
                <a:p>
                  <a:pPr defTabSz="914367"/>
                  <a:r>
                    <a:rPr lang="en-US" sz="1176" dirty="0">
                      <a:solidFill>
                        <a:prstClr val="white">
                          <a:lumMod val="50000"/>
                        </a:prstClr>
                      </a:solidFill>
                      <a:latin typeface="Segoe UI" panose="020B0502040204020203" pitchFamily="34" charset="0"/>
                      <a:cs typeface="Segoe UI" panose="020B0502040204020203" pitchFamily="34" charset="0"/>
                    </a:rPr>
                    <a:t>Both tenant and user level opt-in/opt-out settings</a:t>
                  </a:r>
                </a:p>
              </p:txBody>
            </p:sp>
          </p:grpSp>
        </p:grpSp>
        <p:sp>
          <p:nvSpPr>
            <p:cNvPr id="16" name="Rectangle 15"/>
            <p:cNvSpPr/>
            <p:nvPr/>
          </p:nvSpPr>
          <p:spPr>
            <a:xfrm>
              <a:off x="2620983" y="2582861"/>
              <a:ext cx="3712894" cy="3722048"/>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grpSp>
        <p:nvGrpSpPr>
          <p:cNvPr id="28" name="Group 27"/>
          <p:cNvGrpSpPr/>
          <p:nvPr/>
        </p:nvGrpSpPr>
        <p:grpSpPr>
          <a:xfrm>
            <a:off x="0" y="2532574"/>
            <a:ext cx="9541807" cy="4106619"/>
            <a:chOff x="0" y="2582860"/>
            <a:chExt cx="9733140" cy="4188965"/>
          </a:xfrm>
        </p:grpSpPr>
        <p:grpSp>
          <p:nvGrpSpPr>
            <p:cNvPr id="26" name="Group 25"/>
            <p:cNvGrpSpPr/>
            <p:nvPr/>
          </p:nvGrpSpPr>
          <p:grpSpPr>
            <a:xfrm>
              <a:off x="1700724" y="2582860"/>
              <a:ext cx="8032416" cy="4188965"/>
              <a:chOff x="1700724" y="2582860"/>
              <a:chExt cx="8032416" cy="4188965"/>
            </a:xfrm>
          </p:grpSpPr>
          <p:grpSp>
            <p:nvGrpSpPr>
              <p:cNvPr id="25" name="Group 24"/>
              <p:cNvGrpSpPr/>
              <p:nvPr/>
            </p:nvGrpSpPr>
            <p:grpSpPr>
              <a:xfrm>
                <a:off x="1700724" y="2582860"/>
                <a:ext cx="8032416" cy="4188965"/>
                <a:chOff x="1700724" y="2582860"/>
                <a:chExt cx="8032416" cy="4188965"/>
              </a:xfrm>
            </p:grpSpPr>
            <p:sp>
              <p:nvSpPr>
                <p:cNvPr id="27" name="Rectangle 26"/>
                <p:cNvSpPr/>
                <p:nvPr/>
              </p:nvSpPr>
              <p:spPr>
                <a:xfrm>
                  <a:off x="2653675" y="2582860"/>
                  <a:ext cx="7079465" cy="3722048"/>
                </a:xfrm>
                <a:prstGeom prst="rect">
                  <a:avLst/>
                </a:prstGeom>
                <a:solidFill>
                  <a:schemeClr val="bg1">
                    <a:lumMod val="9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pic>
              <p:nvPicPr>
                <p:cNvPr id="18" name="Picture 17"/>
                <p:cNvPicPr>
                  <a:picLocks noChangeAspect="1"/>
                </p:cNvPicPr>
                <p:nvPr/>
              </p:nvPicPr>
              <p:blipFill>
                <a:blip r:embed="rId7"/>
                <a:stretch>
                  <a:fillRect/>
                </a:stretch>
              </p:blipFill>
              <p:spPr>
                <a:xfrm rot="21066158">
                  <a:off x="1700724" y="2587503"/>
                  <a:ext cx="2454987" cy="3851640"/>
                </a:xfrm>
                <a:prstGeom prst="rect">
                  <a:avLst/>
                </a:prstGeom>
                <a:effectLst>
                  <a:outerShdw blurRad="63500" sx="102000" sy="102000" algn="ctr" rotWithShape="0">
                    <a:prstClr val="black">
                      <a:alpha val="40000"/>
                    </a:prstClr>
                  </a:outerShdw>
                </a:effectLst>
              </p:spPr>
            </p:pic>
            <p:pic>
              <p:nvPicPr>
                <p:cNvPr id="24" name="Picture 23"/>
                <p:cNvPicPr>
                  <a:picLocks noChangeAspect="1"/>
                </p:cNvPicPr>
                <p:nvPr/>
              </p:nvPicPr>
              <p:blipFill>
                <a:blip r:embed="rId8"/>
                <a:stretch>
                  <a:fillRect/>
                </a:stretch>
              </p:blipFill>
              <p:spPr>
                <a:xfrm rot="333015">
                  <a:off x="3663661" y="2874147"/>
                  <a:ext cx="2462149" cy="3897678"/>
                </a:xfrm>
                <a:prstGeom prst="rect">
                  <a:avLst/>
                </a:prstGeom>
                <a:effectLst>
                  <a:outerShdw blurRad="63500" sx="102000" sy="102000" algn="ctr" rotWithShape="0">
                    <a:prstClr val="black">
                      <a:alpha val="40000"/>
                    </a:prstClr>
                  </a:outerShdw>
                </a:effectLst>
              </p:spPr>
            </p:pic>
          </p:grpSp>
          <p:grpSp>
            <p:nvGrpSpPr>
              <p:cNvPr id="31" name="Group 30"/>
              <p:cNvGrpSpPr/>
              <p:nvPr/>
            </p:nvGrpSpPr>
            <p:grpSpPr>
              <a:xfrm>
                <a:off x="6403736" y="3045264"/>
                <a:ext cx="1467672" cy="554182"/>
                <a:chOff x="10563557" y="4084139"/>
                <a:chExt cx="1467672" cy="554182"/>
              </a:xfrm>
            </p:grpSpPr>
            <p:sp>
              <p:nvSpPr>
                <p:cNvPr id="32" name="Rectangle 31"/>
                <p:cNvSpPr/>
                <p:nvPr/>
              </p:nvSpPr>
              <p:spPr>
                <a:xfrm>
                  <a:off x="10563557" y="4084139"/>
                  <a:ext cx="66937" cy="5541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33" name="TextBox 32"/>
                <p:cNvSpPr txBox="1"/>
                <p:nvPr/>
              </p:nvSpPr>
              <p:spPr>
                <a:xfrm>
                  <a:off x="10610702" y="4096279"/>
                  <a:ext cx="1420527" cy="461665"/>
                </a:xfrm>
                <a:prstGeom prst="rect">
                  <a:avLst/>
                </a:prstGeom>
                <a:noFill/>
              </p:spPr>
              <p:txBody>
                <a:bodyPr wrap="square" rtlCol="0">
                  <a:spAutoFit/>
                </a:bodyPr>
                <a:lstStyle/>
                <a:p>
                  <a:pPr defTabSz="914367"/>
                  <a:r>
                    <a:rPr lang="en-US" sz="1176" dirty="0">
                      <a:solidFill>
                        <a:prstClr val="white">
                          <a:lumMod val="50000"/>
                        </a:prstClr>
                      </a:solidFill>
                      <a:latin typeface="Segoe UI" panose="020B0502040204020203" pitchFamily="34" charset="0"/>
                      <a:cs typeface="Segoe UI" panose="020B0502040204020203" pitchFamily="34" charset="0"/>
                    </a:rPr>
                    <a:t>Insights on how this relates to you</a:t>
                  </a:r>
                </a:p>
              </p:txBody>
            </p:sp>
          </p:grpSp>
        </p:grpSp>
        <p:sp>
          <p:nvSpPr>
            <p:cNvPr id="35" name="Rectangle 34"/>
            <p:cNvSpPr/>
            <p:nvPr/>
          </p:nvSpPr>
          <p:spPr>
            <a:xfrm>
              <a:off x="6313279" y="5606652"/>
              <a:ext cx="66937" cy="5541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36" name="TextBox 35"/>
            <p:cNvSpPr txBox="1"/>
            <p:nvPr/>
          </p:nvSpPr>
          <p:spPr>
            <a:xfrm>
              <a:off x="6367767" y="5652910"/>
              <a:ext cx="2288870" cy="461665"/>
            </a:xfrm>
            <a:prstGeom prst="rect">
              <a:avLst/>
            </a:prstGeom>
            <a:noFill/>
          </p:spPr>
          <p:txBody>
            <a:bodyPr wrap="square" rtlCol="0">
              <a:spAutoFit/>
            </a:bodyPr>
            <a:lstStyle/>
            <a:p>
              <a:pPr defTabSz="914367"/>
              <a:r>
                <a:rPr lang="en-US" sz="1176" dirty="0">
                  <a:solidFill>
                    <a:prstClr val="white">
                      <a:lumMod val="50000"/>
                    </a:prstClr>
                  </a:solidFill>
                  <a:latin typeface="Segoe UI" panose="020B0502040204020203" pitchFamily="34" charset="0"/>
                  <a:cs typeface="Segoe UI" panose="020B0502040204020203" pitchFamily="34" charset="0"/>
                </a:rPr>
                <a:t>Control access to your content and share with others</a:t>
              </a:r>
            </a:p>
          </p:txBody>
        </p:sp>
        <p:sp>
          <p:nvSpPr>
            <p:cNvPr id="37" name="Rectangle 36"/>
            <p:cNvSpPr/>
            <p:nvPr/>
          </p:nvSpPr>
          <p:spPr>
            <a:xfrm>
              <a:off x="1455263" y="4567855"/>
              <a:ext cx="66937" cy="6705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38" name="TextBox 37"/>
            <p:cNvSpPr txBox="1"/>
            <p:nvPr/>
          </p:nvSpPr>
          <p:spPr>
            <a:xfrm>
              <a:off x="0" y="4592084"/>
              <a:ext cx="1443109" cy="646331"/>
            </a:xfrm>
            <a:prstGeom prst="rect">
              <a:avLst/>
            </a:prstGeom>
            <a:noFill/>
          </p:spPr>
          <p:txBody>
            <a:bodyPr wrap="square" rtlCol="0">
              <a:spAutoFit/>
            </a:bodyPr>
            <a:lstStyle/>
            <a:p>
              <a:pPr algn="r" defTabSz="914367"/>
              <a:r>
                <a:rPr lang="en-US" sz="1176" dirty="0">
                  <a:solidFill>
                    <a:prstClr val="white">
                      <a:lumMod val="50000"/>
                    </a:prstClr>
                  </a:solidFill>
                  <a:latin typeface="Segoe UI" panose="020B0502040204020203" pitchFamily="34" charset="0"/>
                  <a:cs typeface="Segoe UI" panose="020B0502040204020203" pitchFamily="34" charset="0"/>
                </a:rPr>
                <a:t>Discovery that respects permissions</a:t>
              </a:r>
            </a:p>
          </p:txBody>
        </p:sp>
      </p:grpSp>
      <p:sp>
        <p:nvSpPr>
          <p:cNvPr id="30"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4" name="Imagen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39"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967921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107916" y="2892922"/>
            <a:ext cx="1466847" cy="874971"/>
            <a:chOff x="10337048" y="3701686"/>
            <a:chExt cx="1496260" cy="892516"/>
          </a:xfrm>
        </p:grpSpPr>
        <p:sp>
          <p:nvSpPr>
            <p:cNvPr id="34" name="Rectangle 33"/>
            <p:cNvSpPr/>
            <p:nvPr/>
          </p:nvSpPr>
          <p:spPr>
            <a:xfrm>
              <a:off x="10337048" y="3701686"/>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35" name="TextBox 34"/>
            <p:cNvSpPr txBox="1"/>
            <p:nvPr/>
          </p:nvSpPr>
          <p:spPr>
            <a:xfrm>
              <a:off x="10412781" y="3917111"/>
              <a:ext cx="1420527" cy="646331"/>
            </a:xfrm>
            <a:prstGeom prst="rect">
              <a:avLst/>
            </a:prstGeom>
            <a:noFill/>
          </p:spPr>
          <p:txBody>
            <a:bodyPr wrap="square" rtlCol="0">
              <a:spAutoFit/>
            </a:bodyPr>
            <a:lstStyle/>
            <a:p>
              <a:pPr defTabSz="914367"/>
              <a:r>
                <a:rPr lang="en-US" sz="1176" dirty="0">
                  <a:solidFill>
                    <a:prstClr val="white">
                      <a:lumMod val="50000"/>
                    </a:prstClr>
                  </a:solidFill>
                  <a:cs typeface="Segoe UI" panose="020B0502040204020203" pitchFamily="34" charset="0"/>
                </a:rPr>
                <a:t>Stay informed and productive even on the go</a:t>
              </a:r>
            </a:p>
          </p:txBody>
        </p:sp>
      </p:grpSp>
      <p:grpSp>
        <p:nvGrpSpPr>
          <p:cNvPr id="36" name="Group 35"/>
          <p:cNvGrpSpPr/>
          <p:nvPr/>
        </p:nvGrpSpPr>
        <p:grpSpPr>
          <a:xfrm>
            <a:off x="3448198" y="4451546"/>
            <a:ext cx="1768868" cy="874971"/>
            <a:chOff x="592950" y="2811462"/>
            <a:chExt cx="1510804" cy="892516"/>
          </a:xfrm>
        </p:grpSpPr>
        <p:sp>
          <p:nvSpPr>
            <p:cNvPr id="37" name="Rectangle 36"/>
            <p:cNvSpPr/>
            <p:nvPr/>
          </p:nvSpPr>
          <p:spPr>
            <a:xfrm>
              <a:off x="2036817" y="2811462"/>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00B0F0"/>
                </a:solidFill>
              </a:endParaRPr>
            </a:p>
          </p:txBody>
        </p:sp>
        <p:sp>
          <p:nvSpPr>
            <p:cNvPr id="38" name="TextBox 37"/>
            <p:cNvSpPr txBox="1"/>
            <p:nvPr/>
          </p:nvSpPr>
          <p:spPr>
            <a:xfrm>
              <a:off x="592950" y="2907034"/>
              <a:ext cx="1418610" cy="461665"/>
            </a:xfrm>
            <a:prstGeom prst="rect">
              <a:avLst/>
            </a:prstGeom>
            <a:noFill/>
          </p:spPr>
          <p:txBody>
            <a:bodyPr wrap="square" rtlCol="0">
              <a:spAutoFit/>
            </a:bodyPr>
            <a:lstStyle/>
            <a:p>
              <a:pPr algn="r" defTabSz="914367"/>
              <a:r>
                <a:rPr lang="en-US" sz="1176" dirty="0">
                  <a:solidFill>
                    <a:prstClr val="white">
                      <a:lumMod val="50000"/>
                    </a:prstClr>
                  </a:solidFill>
                  <a:cs typeface="Segoe UI" panose="020B0502040204020203" pitchFamily="34" charset="0"/>
                </a:rPr>
                <a:t>People as proxy to information.</a:t>
              </a:r>
            </a:p>
          </p:txBody>
        </p:sp>
      </p:grpSp>
      <p:pic>
        <p:nvPicPr>
          <p:cNvPr id="3" name="Picture 2"/>
          <p:cNvPicPr>
            <a:picLocks noChangeAspect="1"/>
          </p:cNvPicPr>
          <p:nvPr/>
        </p:nvPicPr>
        <p:blipFill>
          <a:blip r:embed="rId3"/>
          <a:stretch>
            <a:fillRect/>
          </a:stretch>
        </p:blipFill>
        <p:spPr>
          <a:xfrm>
            <a:off x="1003988" y="1696266"/>
            <a:ext cx="2015715" cy="383837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3453" y="2068331"/>
            <a:ext cx="1740229" cy="3016229"/>
          </a:xfrm>
          <a:prstGeom prst="rect">
            <a:avLst/>
          </a:prstGeom>
        </p:spPr>
      </p:pic>
      <p:grpSp>
        <p:nvGrpSpPr>
          <p:cNvPr id="5" name="Group 4"/>
          <p:cNvGrpSpPr/>
          <p:nvPr/>
        </p:nvGrpSpPr>
        <p:grpSpPr>
          <a:xfrm>
            <a:off x="5269469" y="2892922"/>
            <a:ext cx="8007119" cy="5019840"/>
            <a:chOff x="5351841" y="2872579"/>
            <a:chExt cx="8167678" cy="5120498"/>
          </a:xfrm>
        </p:grpSpPr>
        <p:grpSp>
          <p:nvGrpSpPr>
            <p:cNvPr id="25" name="Group 24"/>
            <p:cNvGrpSpPr/>
            <p:nvPr/>
          </p:nvGrpSpPr>
          <p:grpSpPr>
            <a:xfrm>
              <a:off x="5351841" y="2872579"/>
              <a:ext cx="8167678" cy="5120498"/>
              <a:chOff x="2265624" y="1760100"/>
              <a:chExt cx="8017962" cy="5189110"/>
            </a:xfrm>
          </p:grpSpPr>
          <p:grpSp>
            <p:nvGrpSpPr>
              <p:cNvPr id="26" name="Group 25"/>
              <p:cNvGrpSpPr/>
              <p:nvPr/>
            </p:nvGrpSpPr>
            <p:grpSpPr>
              <a:xfrm>
                <a:off x="2265624" y="1760100"/>
                <a:ext cx="8017962" cy="5189110"/>
                <a:chOff x="3533582" y="1652153"/>
                <a:chExt cx="5862738" cy="3744270"/>
              </a:xfrm>
            </p:grpSpPr>
            <p:pic>
              <p:nvPicPr>
                <p:cNvPr id="28" name="Picture 27"/>
                <p:cNvPicPr>
                  <a:picLocks noChangeAspect="1"/>
                </p:cNvPicPr>
                <p:nvPr/>
              </p:nvPicPr>
              <p:blipFill>
                <a:blip r:embed="rId5"/>
                <a:stretch>
                  <a:fillRect/>
                </a:stretch>
              </p:blipFill>
              <p:spPr>
                <a:xfrm>
                  <a:off x="3533582" y="1652153"/>
                  <a:ext cx="5862738" cy="3744270"/>
                </a:xfrm>
                <a:prstGeom prst="rect">
                  <a:avLst/>
                </a:prstGeom>
              </p:spPr>
            </p:pic>
            <p:pic>
              <p:nvPicPr>
                <p:cNvPr id="29" name="Picture 28"/>
                <p:cNvPicPr>
                  <a:picLocks noChangeAspect="1"/>
                </p:cNvPicPr>
                <p:nvPr/>
              </p:nvPicPr>
              <p:blipFill>
                <a:blip r:embed="rId6"/>
                <a:stretch>
                  <a:fillRect/>
                </a:stretch>
              </p:blipFill>
              <p:spPr>
                <a:xfrm>
                  <a:off x="3896123" y="1980459"/>
                  <a:ext cx="5081622" cy="2944831"/>
                </a:xfrm>
                <a:prstGeom prst="rect">
                  <a:avLst/>
                </a:prstGeom>
              </p:spPr>
            </p:pic>
          </p:grpSp>
          <p:pic>
            <p:nvPicPr>
              <p:cNvPr id="27" name="Picture 26"/>
              <p:cNvPicPr>
                <a:picLocks noChangeAspect="1"/>
              </p:cNvPicPr>
              <p:nvPr/>
            </p:nvPicPr>
            <p:blipFill>
              <a:blip r:embed="rId7"/>
              <a:stretch>
                <a:fillRect/>
              </a:stretch>
            </p:blipFill>
            <p:spPr>
              <a:xfrm>
                <a:off x="2761441" y="2215093"/>
                <a:ext cx="6949696" cy="4081183"/>
              </a:xfrm>
              <a:prstGeom prst="rect">
                <a:avLst/>
              </a:prstGeom>
              <a:ln>
                <a:solidFill>
                  <a:schemeClr val="bg1">
                    <a:lumMod val="50000"/>
                  </a:schemeClr>
                </a:solidFill>
              </a:ln>
              <a:effectLst>
                <a:outerShdw blurRad="50800" dist="38100" dir="2700000" algn="tl" rotWithShape="0">
                  <a:prstClr val="black">
                    <a:alpha val="40000"/>
                  </a:prstClr>
                </a:outerShdw>
              </a:effectLst>
            </p:spPr>
          </p:pic>
        </p:grpSp>
        <p:pic>
          <p:nvPicPr>
            <p:cNvPr id="4" name="Picture 3"/>
            <p:cNvPicPr>
              <a:picLocks noChangeAspect="1"/>
            </p:cNvPicPr>
            <p:nvPr/>
          </p:nvPicPr>
          <p:blipFill>
            <a:blip r:embed="rId8"/>
            <a:stretch>
              <a:fillRect/>
            </a:stretch>
          </p:blipFill>
          <p:spPr>
            <a:xfrm>
              <a:off x="5851480" y="3290277"/>
              <a:ext cx="7168399" cy="3791483"/>
            </a:xfrm>
            <a:prstGeom prst="rect">
              <a:avLst/>
            </a:prstGeom>
          </p:spPr>
        </p:pic>
      </p:grpSp>
      <p:sp>
        <p:nvSpPr>
          <p:cNvPr id="41" name="Title 3"/>
          <p:cNvSpPr txBox="1">
            <a:spLocks/>
          </p:cNvSpPr>
          <p:nvPr/>
        </p:nvSpPr>
        <p:spPr>
          <a:xfrm>
            <a:off x="269241" y="289958"/>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94">
                <a:gradFill>
                  <a:gsLst>
                    <a:gs pos="1250">
                      <a:srgbClr val="404040"/>
                    </a:gs>
                    <a:gs pos="100000">
                      <a:srgbClr val="404040"/>
                    </a:gs>
                  </a:gsLst>
                  <a:lin ang="5400000" scaled="0"/>
                </a:gradFill>
              </a:rPr>
              <a:t>Finding Content through People</a:t>
            </a:r>
            <a:endParaRPr sz="4705">
              <a:gradFill>
                <a:gsLst>
                  <a:gs pos="1250">
                    <a:srgbClr val="404040"/>
                  </a:gs>
                  <a:gs pos="100000">
                    <a:srgbClr val="404040"/>
                  </a:gs>
                </a:gsLst>
                <a:lin ang="5400000" scaled="0"/>
              </a:gradFill>
            </a:endParaRPr>
          </a:p>
        </p:txBody>
      </p:sp>
      <p:sp>
        <p:nvSpPr>
          <p:cNvPr id="7" name="Rectangle 6"/>
          <p:cNvSpPr/>
          <p:nvPr/>
        </p:nvSpPr>
        <p:spPr>
          <a:xfrm>
            <a:off x="5411479" y="1273386"/>
            <a:ext cx="3862600" cy="1357769"/>
          </a:xfrm>
          <a:prstGeom prst="rect">
            <a:avLst/>
          </a:prstGeom>
        </p:spPr>
        <p:txBody>
          <a:bodyPr wrap="none">
            <a:spAutoFit/>
          </a:bodyPr>
          <a:lstStyle/>
          <a:p>
            <a:pPr defTabSz="914367"/>
            <a:r>
              <a:rPr lang="en-US" sz="1961" dirty="0">
                <a:solidFill>
                  <a:srgbClr val="00B0F0"/>
                </a:solidFill>
              </a:rPr>
              <a:t>http://aka.ms/</a:t>
            </a:r>
            <a:r>
              <a:rPr lang="en-US" sz="2745" dirty="0">
                <a:solidFill>
                  <a:srgbClr val="00B0F0"/>
                </a:solidFill>
              </a:rPr>
              <a:t>DelveAndroid</a:t>
            </a:r>
          </a:p>
          <a:p>
            <a:pPr defTabSz="914367"/>
            <a:r>
              <a:rPr lang="en-US" sz="1961" dirty="0">
                <a:solidFill>
                  <a:srgbClr val="00B0F0"/>
                </a:solidFill>
              </a:rPr>
              <a:t>http://aka.ms/</a:t>
            </a:r>
            <a:r>
              <a:rPr lang="en-US" sz="2745" dirty="0">
                <a:solidFill>
                  <a:srgbClr val="00B0F0"/>
                </a:solidFill>
              </a:rPr>
              <a:t>DelveIphone</a:t>
            </a:r>
          </a:p>
          <a:p>
            <a:pPr defTabSz="914367"/>
            <a:endParaRPr lang="en-US" sz="2745" dirty="0">
              <a:solidFill>
                <a:srgbClr val="404040"/>
              </a:solidFill>
            </a:endParaRPr>
          </a:p>
        </p:txBody>
      </p:sp>
      <p:sp>
        <p:nvSpPr>
          <p:cNvPr id="19" name="Triángulo rectángulo 6"/>
          <p:cNvSpPr/>
          <p:nvPr/>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21" name="Rectángulo 3"/>
          <p:cNvSpPr/>
          <p:nvPr/>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380931509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Delve App Demo</a:t>
            </a:r>
            <a:endParaRPr lang="en-US" dirty="0">
              <a:solidFill>
                <a:schemeClr val="tx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6536" y="6355647"/>
            <a:ext cx="1476119" cy="511325"/>
          </a:xfrm>
          <a:prstGeom prst="rect">
            <a:avLst/>
          </a:prstGeom>
        </p:spPr>
      </p:pic>
    </p:spTree>
    <p:extLst>
      <p:ext uri="{BB962C8B-B14F-4D97-AF65-F5344CB8AC3E}">
        <p14:creationId xmlns:p14="http://schemas.microsoft.com/office/powerpoint/2010/main" val="3333786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16131" y="869796"/>
            <a:ext cx="5592241" cy="5096106"/>
          </a:xfrm>
        </p:spPr>
        <p:txBody>
          <a:bodyPr/>
          <a:lstStyle/>
          <a:p>
            <a:r>
              <a:rPr lang="en-US" dirty="0" smtClean="0"/>
              <a:t>Couldn’t you come up with a </a:t>
            </a:r>
            <a:r>
              <a:rPr lang="en-US" smtClean="0"/>
              <a:t>shortest title?</a:t>
            </a:r>
            <a:endParaRPr lang="en-US" dirty="0"/>
          </a:p>
        </p:txBody>
      </p:sp>
      <p:pic>
        <p:nvPicPr>
          <p:cNvPr id="5" name="Marcador de posición de imagen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370848551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044" y="365125"/>
            <a:ext cx="11077755" cy="1245381"/>
          </a:xfrm>
        </p:spPr>
        <p:txBody>
          <a:bodyPr>
            <a:normAutofit fontScale="90000"/>
          </a:bodyPr>
          <a:lstStyle/>
          <a:p>
            <a:r>
              <a:rPr lang="en-US" dirty="0"/>
              <a:t>What if I want more control over content curation?</a:t>
            </a:r>
          </a:p>
        </p:txBody>
      </p:sp>
      <p:sp>
        <p:nvSpPr>
          <p:cNvPr id="4" name="Content Placeholder 3"/>
          <p:cNvSpPr>
            <a:spLocks noGrp="1"/>
          </p:cNvSpPr>
          <p:nvPr>
            <p:ph idx="11"/>
          </p:nvPr>
        </p:nvSpPr>
        <p:spPr>
          <a:xfrm>
            <a:off x="432262" y="1822450"/>
            <a:ext cx="10921537" cy="4351337"/>
          </a:xfrm>
        </p:spPr>
        <p:txBody>
          <a:bodyPr>
            <a:normAutofit/>
          </a:bodyPr>
          <a:lstStyle/>
          <a:p>
            <a:pPr marL="0" indent="0">
              <a:buNone/>
            </a:pPr>
            <a:r>
              <a:rPr lang="en-US" dirty="0" smtClean="0"/>
              <a:t>…</a:t>
            </a:r>
            <a:r>
              <a:rPr lang="en-US" dirty="0"/>
              <a:t>manage exactly who can add content</a:t>
            </a:r>
          </a:p>
          <a:p>
            <a:pPr marL="0" indent="0">
              <a:buNone/>
            </a:pPr>
            <a:r>
              <a:rPr lang="en-US" dirty="0"/>
              <a:t>…order the content</a:t>
            </a:r>
          </a:p>
          <a:p>
            <a:pPr marL="0" indent="0">
              <a:buNone/>
            </a:pPr>
            <a:r>
              <a:rPr lang="en-US" dirty="0"/>
              <a:t>…annotate, explain or provide context</a:t>
            </a:r>
          </a:p>
          <a:p>
            <a:pPr marL="0" indent="0">
              <a:buNone/>
            </a:pPr>
            <a:r>
              <a:rPr lang="en-US" dirty="0"/>
              <a:t>...highlight or crack open certain content</a:t>
            </a:r>
          </a:p>
          <a:p>
            <a:pPr marL="0" indent="0">
              <a:buNone/>
            </a:pPr>
            <a:r>
              <a:rPr lang="en-US" dirty="0"/>
              <a:t>…show related </a:t>
            </a:r>
            <a:r>
              <a:rPr lang="en-US" dirty="0" smtClean="0"/>
              <a:t>content</a:t>
            </a:r>
          </a:p>
          <a:p>
            <a:pPr marL="0" indent="0">
              <a:buNone/>
            </a:pPr>
            <a:endParaRPr lang="en-US" dirty="0"/>
          </a:p>
          <a:p>
            <a:endParaRPr lang="es-ES" dirty="0"/>
          </a:p>
        </p:txBody>
      </p:sp>
      <p:grpSp>
        <p:nvGrpSpPr>
          <p:cNvPr id="5" name="Group 4"/>
          <p:cNvGrpSpPr/>
          <p:nvPr/>
        </p:nvGrpSpPr>
        <p:grpSpPr>
          <a:xfrm>
            <a:off x="7790305" y="5776755"/>
            <a:ext cx="3440717" cy="794064"/>
            <a:chOff x="7573656" y="4180657"/>
            <a:chExt cx="3440717" cy="794064"/>
          </a:xfrm>
        </p:grpSpPr>
        <p:sp>
          <p:nvSpPr>
            <p:cNvPr id="6" name="TextBox 5"/>
            <p:cNvSpPr txBox="1"/>
            <p:nvPr/>
          </p:nvSpPr>
          <p:spPr>
            <a:xfrm>
              <a:off x="8580437" y="4180657"/>
              <a:ext cx="2433936"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FFB900"/>
                  </a:solidFill>
                </a:rPr>
                <a:t>Microsites</a:t>
              </a:r>
            </a:p>
          </p:txBody>
        </p:sp>
        <p:sp>
          <p:nvSpPr>
            <p:cNvPr id="7" name="Striped Right Arrow 6"/>
            <p:cNvSpPr/>
            <p:nvPr/>
          </p:nvSpPr>
          <p:spPr bwMode="auto">
            <a:xfrm>
              <a:off x="7573656" y="4365746"/>
              <a:ext cx="990600" cy="423887"/>
            </a:xfrm>
            <a:prstGeom prst="stripedRightArrow">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21512992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smtClean="0"/>
              <a:t>KM Strategy</a:t>
            </a:r>
            <a:endParaRPr lang="en-US" dirty="0"/>
          </a:p>
        </p:txBody>
      </p:sp>
      <p:sp>
        <p:nvSpPr>
          <p:cNvPr id="4" name="TextBox 3"/>
          <p:cNvSpPr txBox="1"/>
          <p:nvPr/>
        </p:nvSpPr>
        <p:spPr>
          <a:xfrm>
            <a:off x="221310" y="3959333"/>
            <a:ext cx="1743860" cy="1018318"/>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Bottom-up</a:t>
            </a:r>
          </a:p>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(Usage)</a:t>
            </a:r>
          </a:p>
        </p:txBody>
      </p:sp>
      <p:sp>
        <p:nvSpPr>
          <p:cNvPr id="5" name="TextBox 4"/>
          <p:cNvSpPr txBox="1"/>
          <p:nvPr/>
        </p:nvSpPr>
        <p:spPr>
          <a:xfrm>
            <a:off x="10292313" y="4041913"/>
            <a:ext cx="1630689" cy="1018318"/>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Top-down</a:t>
            </a:r>
          </a:p>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(Value)</a:t>
            </a:r>
          </a:p>
        </p:txBody>
      </p:sp>
      <p:sp>
        <p:nvSpPr>
          <p:cNvPr id="6" name="Rectangle 5"/>
          <p:cNvSpPr/>
          <p:nvPr/>
        </p:nvSpPr>
        <p:spPr bwMode="auto">
          <a:xfrm>
            <a:off x="2085629" y="1189038"/>
            <a:ext cx="2407586" cy="3286891"/>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smtClean="0">
                <a:solidFill>
                  <a:srgbClr val="FFFFFF"/>
                </a:solidFill>
                <a:latin typeface="Segoe UI Light" panose="020B0502040204020203" pitchFamily="34" charset="0"/>
                <a:cs typeface="Segoe UI Light" panose="020B0502040204020203" pitchFamily="34" charset="0"/>
              </a:rPr>
              <a:t>Boards</a:t>
            </a:r>
          </a:p>
          <a:p>
            <a:pPr algn="ctr" defTabSz="914102" fontAlgn="base">
              <a:spcBef>
                <a:spcPct val="0"/>
              </a:spcBef>
              <a:spcAft>
                <a:spcPct val="0"/>
              </a:spcAft>
            </a:pPr>
            <a:endParaRPr lang="en-US" sz="3529" dirty="0">
              <a:solidFill>
                <a:srgbClr val="FFFFFF"/>
              </a:soli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3529" dirty="0">
                <a:solidFill>
                  <a:srgbClr val="FFFFFF"/>
                </a:solidFill>
                <a:latin typeface="Segoe UI Light" panose="020B0502040204020203" pitchFamily="34" charset="0"/>
                <a:cs typeface="Segoe UI Light" panose="020B0502040204020203" pitchFamily="34" charset="0"/>
              </a:rPr>
              <a:t/>
            </a:r>
            <a:br>
              <a:rPr lang="en-US" sz="3529" dirty="0">
                <a:solidFill>
                  <a:srgbClr val="FFFFFF"/>
                </a:solidFill>
                <a:latin typeface="Segoe UI Light" panose="020B0502040204020203" pitchFamily="34" charset="0"/>
                <a:cs typeface="Segoe UI Light" panose="020B0502040204020203" pitchFamily="34" charset="0"/>
              </a:rPr>
            </a:br>
            <a:r>
              <a:rPr lang="en-US" sz="3529" dirty="0">
                <a:solidFill>
                  <a:srgbClr val="FFFFFF"/>
                </a:solidFill>
                <a:latin typeface="Segoe UI Light" panose="020B0502040204020203" pitchFamily="34" charset="0"/>
                <a:cs typeface="Segoe UI Light" panose="020B0502040204020203" pitchFamily="34" charset="0"/>
              </a:rPr>
              <a:t/>
            </a:r>
            <a:br>
              <a:rPr lang="en-US" sz="3529" dirty="0">
                <a:solidFill>
                  <a:srgbClr val="FFFFFF"/>
                </a:solidFill>
                <a:latin typeface="Segoe UI Light" panose="020B0502040204020203" pitchFamily="34" charset="0"/>
                <a:cs typeface="Segoe UI Light" panose="020B0502040204020203" pitchFamily="34" charset="0"/>
              </a:rPr>
            </a:br>
            <a:endParaRPr lang="en-US" sz="3529" dirty="0">
              <a:solidFill>
                <a:srgbClr val="FFFFFF"/>
              </a:solidFill>
              <a:latin typeface="Segoe UI Light" panose="020B0502040204020203" pitchFamily="34" charset="0"/>
              <a:cs typeface="Segoe UI Light" panose="020B0502040204020203" pitchFamily="34" charset="0"/>
            </a:endParaRPr>
          </a:p>
        </p:txBody>
      </p:sp>
      <p:sp>
        <p:nvSpPr>
          <p:cNvPr id="7" name="Rectangle 6"/>
          <p:cNvSpPr/>
          <p:nvPr/>
        </p:nvSpPr>
        <p:spPr bwMode="auto">
          <a:xfrm>
            <a:off x="4493216" y="1189038"/>
            <a:ext cx="2315764" cy="3286891"/>
          </a:xfrm>
          <a:prstGeom prst="rect">
            <a:avLst/>
          </a:prstGeom>
          <a:solidFill>
            <a:srgbClr val="00509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Microsite</a:t>
            </a: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 name="Rectangle 7"/>
          <p:cNvSpPr/>
          <p:nvPr/>
        </p:nvSpPr>
        <p:spPr bwMode="auto">
          <a:xfrm>
            <a:off x="6808979" y="1189038"/>
            <a:ext cx="2539870" cy="3286891"/>
          </a:xfrm>
          <a:prstGeom prst="rect">
            <a:avLst/>
          </a:prstGeom>
          <a:solidFill>
            <a:srgbClr val="00188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Codename</a:t>
            </a:r>
          </a:p>
          <a:p>
            <a:pPr algn="ctr" defTabSz="914102" fontAlgn="base">
              <a:spcBef>
                <a:spcPct val="0"/>
              </a:spcBef>
              <a:spcAft>
                <a:spcPct val="0"/>
              </a:spcAft>
            </a:pPr>
            <a:r>
              <a:rPr lang="en-US" sz="3529" dirty="0" err="1"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Infopedia</a:t>
            </a:r>
            <a:endParaRPr lang="en-US" sz="352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 name="Right Arrow 2"/>
          <p:cNvSpPr/>
          <p:nvPr/>
        </p:nvSpPr>
        <p:spPr bwMode="auto">
          <a:xfrm>
            <a:off x="2085629" y="4341445"/>
            <a:ext cx="8264197" cy="448212"/>
          </a:xfrm>
          <a:prstGeom prst="rightArrow">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2" name="Group 11"/>
          <p:cNvGrpSpPr/>
          <p:nvPr/>
        </p:nvGrpSpPr>
        <p:grpSpPr>
          <a:xfrm>
            <a:off x="2581011" y="2575104"/>
            <a:ext cx="1442596" cy="1452613"/>
            <a:chOff x="408989" y="1363662"/>
            <a:chExt cx="1471523" cy="1481741"/>
          </a:xfrm>
        </p:grpSpPr>
        <p:sp>
          <p:nvSpPr>
            <p:cNvPr id="13" name="Rectangle 12"/>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4" name="TextBox 13"/>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Delve</a:t>
              </a:r>
            </a:p>
          </p:txBody>
        </p:sp>
      </p:grpSp>
      <p:sp>
        <p:nvSpPr>
          <p:cNvPr id="15" name="TextBox 14"/>
          <p:cNvSpPr txBox="1"/>
          <p:nvPr/>
        </p:nvSpPr>
        <p:spPr>
          <a:xfrm>
            <a:off x="2464668" y="2083864"/>
            <a:ext cx="1649507"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Delve</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3233" y="2871485"/>
            <a:ext cx="607137" cy="623695"/>
          </a:xfrm>
          <a:prstGeom prst="rect">
            <a:avLst/>
          </a:prstGeom>
          <a:noFill/>
        </p:spPr>
      </p:pic>
      <p:grpSp>
        <p:nvGrpSpPr>
          <p:cNvPr id="17" name="Group 16"/>
          <p:cNvGrpSpPr/>
          <p:nvPr/>
        </p:nvGrpSpPr>
        <p:grpSpPr>
          <a:xfrm>
            <a:off x="7273813" y="2575104"/>
            <a:ext cx="1442596" cy="1452613"/>
            <a:chOff x="408989" y="1363662"/>
            <a:chExt cx="1471523" cy="1481741"/>
          </a:xfrm>
        </p:grpSpPr>
        <p:sp>
          <p:nvSpPr>
            <p:cNvPr id="18" name="Rectangle 17"/>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TextBox 18"/>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a:t>
              </a:r>
              <a:r>
                <a:rPr lang="en-US" sz="1372" dirty="0" err="1">
                  <a:gradFill>
                    <a:gsLst>
                      <a:gs pos="2917">
                        <a:srgbClr val="FFFFFF"/>
                      </a:gs>
                      <a:gs pos="30000">
                        <a:srgbClr val="FFFFFF"/>
                      </a:gs>
                    </a:gsLst>
                    <a:lin ang="5400000" scaled="0"/>
                  </a:gradFill>
                </a:rPr>
                <a:t>InfoPedia</a:t>
              </a:r>
              <a:r>
                <a:rPr lang="en-US" sz="1372" dirty="0">
                  <a:gradFill>
                    <a:gsLst>
                      <a:gs pos="2917">
                        <a:srgbClr val="FFFFFF"/>
                      </a:gs>
                      <a:gs pos="30000">
                        <a:srgbClr val="FFFFFF"/>
                      </a:gs>
                    </a:gsLst>
                    <a:lin ang="5400000" scaled="0"/>
                  </a:gradFill>
                </a:rPr>
                <a:t>”</a:t>
              </a:r>
            </a:p>
          </p:txBody>
        </p:sp>
      </p:grpSp>
      <p:sp>
        <p:nvSpPr>
          <p:cNvPr id="21" name="Freeform 61"/>
          <p:cNvSpPr>
            <a:spLocks noEditPoints="1"/>
          </p:cNvSpPr>
          <p:nvPr/>
        </p:nvSpPr>
        <p:spPr bwMode="black">
          <a:xfrm>
            <a:off x="7794047" y="2839142"/>
            <a:ext cx="497767" cy="6236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sp>
        <p:nvSpPr>
          <p:cNvPr id="26" name="TextBox 25"/>
          <p:cNvSpPr txBox="1"/>
          <p:nvPr/>
        </p:nvSpPr>
        <p:spPr>
          <a:xfrm>
            <a:off x="4768577" y="2387364"/>
            <a:ext cx="2092470" cy="1674652"/>
          </a:xfrm>
          <a:prstGeom prst="rect">
            <a:avLst/>
          </a:prstGeom>
          <a:noFill/>
        </p:spPr>
        <p:txBody>
          <a:bodyPr wrap="square" lIns="179285" tIns="143428" rIns="179285" bIns="143428" rtlCol="0">
            <a:spAutoFit/>
          </a:bodyPr>
          <a:lstStyle/>
          <a:p>
            <a:pPr>
              <a:lnSpc>
                <a:spcPct val="90000"/>
              </a:lnSpc>
              <a:spcAft>
                <a:spcPts val="600"/>
              </a:spcAft>
            </a:pPr>
            <a:r>
              <a:rPr lang="en-US" sz="2000" dirty="0">
                <a:gradFill>
                  <a:gsLst>
                    <a:gs pos="2917">
                      <a:srgbClr val="FFFFFF"/>
                    </a:gs>
                    <a:gs pos="30000">
                      <a:srgbClr val="FFFFFF"/>
                    </a:gs>
                  </a:gsLst>
                  <a:lin ang="5400000" scaled="0"/>
                </a:gradFill>
                <a:latin typeface="Segoe UI Light"/>
              </a:rPr>
              <a:t>Microsites provide more control and context around a collection</a:t>
            </a:r>
          </a:p>
        </p:txBody>
      </p:sp>
      <p:sp>
        <p:nvSpPr>
          <p:cNvPr id="80" name="Rectangle 79"/>
          <p:cNvSpPr/>
          <p:nvPr/>
        </p:nvSpPr>
        <p:spPr bwMode="auto">
          <a:xfrm>
            <a:off x="-178974" y="5194327"/>
            <a:ext cx="12549947" cy="1490393"/>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Rectangle 80"/>
          <p:cNvSpPr/>
          <p:nvPr/>
        </p:nvSpPr>
        <p:spPr>
          <a:xfrm>
            <a:off x="4012036" y="5205893"/>
            <a:ext cx="4494906" cy="362072"/>
          </a:xfrm>
          <a:prstGeom prst="rect">
            <a:avLst/>
          </a:prstGeom>
        </p:spPr>
        <p:txBody>
          <a:bodyPr wrap="none">
            <a:spAutoFit/>
          </a:bodyPr>
          <a:lstStyle/>
          <a:p>
            <a:pPr algn="ctr" defTabSz="914367">
              <a:defRPr/>
            </a:pPr>
            <a:r>
              <a:rPr lang="en-US" sz="1765" cap="all" dirty="0">
                <a:solidFill>
                  <a:srgbClr val="FFFFFF"/>
                </a:solidFill>
                <a:latin typeface="Segoe UI Light"/>
              </a:rPr>
              <a:t>Enhanced by key Office 365 Capabilities</a:t>
            </a:r>
            <a:endParaRPr lang="en-US" sz="2200" cap="all" dirty="0">
              <a:solidFill>
                <a:srgbClr val="BAD80A">
                  <a:lumMod val="40000"/>
                  <a:lumOff val="60000"/>
                </a:srgbClr>
              </a:solidFill>
              <a:latin typeface="Segoe UI Light"/>
            </a:endParaRPr>
          </a:p>
        </p:txBody>
      </p:sp>
      <p:grpSp>
        <p:nvGrpSpPr>
          <p:cNvPr id="82" name="Group 81"/>
          <p:cNvGrpSpPr/>
          <p:nvPr/>
        </p:nvGrpSpPr>
        <p:grpSpPr>
          <a:xfrm>
            <a:off x="80031" y="5677033"/>
            <a:ext cx="1371203" cy="800133"/>
            <a:chOff x="5077932" y="5090609"/>
            <a:chExt cx="1398698" cy="816177"/>
          </a:xfrm>
        </p:grpSpPr>
        <p:sp>
          <p:nvSpPr>
            <p:cNvPr id="83" name="Freeform 5"/>
            <p:cNvSpPr>
              <a:spLocks noEditPoints="1"/>
            </p:cNvSpPr>
            <p:nvPr/>
          </p:nvSpPr>
          <p:spPr bwMode="auto">
            <a:xfrm>
              <a:off x="5569446" y="5090609"/>
              <a:ext cx="415671" cy="3844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961">
                <a:solidFill>
                  <a:srgbClr val="FFFFFF"/>
                </a:solidFill>
              </a:endParaRPr>
            </a:p>
          </p:txBody>
        </p:sp>
        <p:sp>
          <p:nvSpPr>
            <p:cNvPr id="84" name="TextBox 18"/>
            <p:cNvSpPr txBox="1"/>
            <p:nvPr/>
          </p:nvSpPr>
          <p:spPr>
            <a:xfrm>
              <a:off x="5077932" y="5594392"/>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Office Graph</a:t>
              </a:r>
            </a:p>
          </p:txBody>
        </p:sp>
      </p:grpSp>
      <p:grpSp>
        <p:nvGrpSpPr>
          <p:cNvPr id="85" name="Group 84"/>
          <p:cNvGrpSpPr/>
          <p:nvPr/>
        </p:nvGrpSpPr>
        <p:grpSpPr>
          <a:xfrm>
            <a:off x="8714444" y="5752131"/>
            <a:ext cx="1371203" cy="702547"/>
            <a:chOff x="1200468" y="5638403"/>
            <a:chExt cx="1398698" cy="716635"/>
          </a:xfrm>
        </p:grpSpPr>
        <p:sp>
          <p:nvSpPr>
            <p:cNvPr id="86" name="Freeform 5"/>
            <p:cNvSpPr>
              <a:spLocks noChangeAspect="1" noEditPoints="1"/>
            </p:cNvSpPr>
            <p:nvPr/>
          </p:nvSpPr>
          <p:spPr bwMode="black">
            <a:xfrm>
              <a:off x="1698714" y="5638403"/>
              <a:ext cx="402206" cy="3392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87" name="TextBox 18"/>
            <p:cNvSpPr txBox="1"/>
            <p:nvPr/>
          </p:nvSpPr>
          <p:spPr>
            <a:xfrm>
              <a:off x="1200468" y="6042644"/>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Yammer</a:t>
              </a:r>
            </a:p>
          </p:txBody>
        </p:sp>
      </p:grpSp>
      <p:grpSp>
        <p:nvGrpSpPr>
          <p:cNvPr id="88" name="Group 87"/>
          <p:cNvGrpSpPr/>
          <p:nvPr/>
        </p:nvGrpSpPr>
        <p:grpSpPr>
          <a:xfrm>
            <a:off x="3295015" y="5675818"/>
            <a:ext cx="1371203" cy="786930"/>
            <a:chOff x="2286803" y="5558406"/>
            <a:chExt cx="1398698" cy="802710"/>
          </a:xfrm>
        </p:grpSpPr>
        <p:sp>
          <p:nvSpPr>
            <p:cNvPr id="89" name="Freeform 22"/>
            <p:cNvSpPr>
              <a:spLocks noChangeAspect="1" noEditPoints="1"/>
            </p:cNvSpPr>
            <p:nvPr/>
          </p:nvSpPr>
          <p:spPr bwMode="black">
            <a:xfrm>
              <a:off x="2657834" y="5558406"/>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90" name="TextBox 18"/>
            <p:cNvSpPr txBox="1"/>
            <p:nvPr/>
          </p:nvSpPr>
          <p:spPr>
            <a:xfrm>
              <a:off x="2286803" y="6048722"/>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OneDrive</a:t>
              </a:r>
            </a:p>
          </p:txBody>
        </p:sp>
      </p:grpSp>
      <p:grpSp>
        <p:nvGrpSpPr>
          <p:cNvPr id="91" name="Group 90"/>
          <p:cNvGrpSpPr/>
          <p:nvPr/>
        </p:nvGrpSpPr>
        <p:grpSpPr>
          <a:xfrm>
            <a:off x="4750218" y="5677032"/>
            <a:ext cx="1371203" cy="811872"/>
            <a:chOff x="3138552" y="5565540"/>
            <a:chExt cx="1398698" cy="828152"/>
          </a:xfrm>
        </p:grpSpPr>
        <p:sp>
          <p:nvSpPr>
            <p:cNvPr id="92" name="Freeform 13"/>
            <p:cNvSpPr>
              <a:spLocks noChangeAspect="1" noEditPoints="1"/>
            </p:cNvSpPr>
            <p:nvPr/>
          </p:nvSpPr>
          <p:spPr bwMode="black">
            <a:xfrm>
              <a:off x="3627437" y="5565540"/>
              <a:ext cx="426936" cy="431897"/>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93" name="TextBox 18"/>
            <p:cNvSpPr txBox="1"/>
            <p:nvPr/>
          </p:nvSpPr>
          <p:spPr>
            <a:xfrm>
              <a:off x="3138552" y="6081298"/>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Skype</a:t>
              </a:r>
            </a:p>
          </p:txBody>
        </p:sp>
      </p:grpSp>
      <p:grpSp>
        <p:nvGrpSpPr>
          <p:cNvPr id="94" name="Group 93"/>
          <p:cNvGrpSpPr/>
          <p:nvPr/>
        </p:nvGrpSpPr>
        <p:grpSpPr>
          <a:xfrm>
            <a:off x="6171146" y="5677033"/>
            <a:ext cx="1371203" cy="785716"/>
            <a:chOff x="3955491" y="5588424"/>
            <a:chExt cx="1398698" cy="801471"/>
          </a:xfrm>
        </p:grpSpPr>
        <p:sp>
          <p:nvSpPr>
            <p:cNvPr id="95" name="Freeform 18"/>
            <p:cNvSpPr>
              <a:spLocks noChangeAspect="1" noEditPoints="1"/>
            </p:cNvSpPr>
            <p:nvPr/>
          </p:nvSpPr>
          <p:spPr bwMode="auto">
            <a:xfrm>
              <a:off x="4422209" y="5588424"/>
              <a:ext cx="427169" cy="31534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1" tIns="44792" rIns="0" bIns="44792" numCol="1" spcCol="0" rtlCol="0" fromWordArt="0" anchor="ctr" anchorCtr="0" forceAA="0" compatLnSpc="1">
              <a:prstTxWarp prst="textNoShape">
                <a:avLst/>
              </a:prstTxWarp>
              <a:noAutofit/>
            </a:bodyPr>
            <a:lstStyle/>
            <a:p>
              <a:pPr defTabSz="913567">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96" name="TextBox 18"/>
            <p:cNvSpPr txBox="1"/>
            <p:nvPr/>
          </p:nvSpPr>
          <p:spPr>
            <a:xfrm>
              <a:off x="3955491" y="6077501"/>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Outlook</a:t>
              </a:r>
            </a:p>
          </p:txBody>
        </p:sp>
      </p:grpSp>
      <p:grpSp>
        <p:nvGrpSpPr>
          <p:cNvPr id="97" name="Group 96"/>
          <p:cNvGrpSpPr/>
          <p:nvPr/>
        </p:nvGrpSpPr>
        <p:grpSpPr>
          <a:xfrm>
            <a:off x="9896487" y="5677033"/>
            <a:ext cx="1011069" cy="739406"/>
            <a:chOff x="8592125" y="5644170"/>
            <a:chExt cx="1031343" cy="754233"/>
          </a:xfrm>
        </p:grpSpPr>
        <p:grpSp>
          <p:nvGrpSpPr>
            <p:cNvPr id="98" name="Group 97"/>
            <p:cNvGrpSpPr/>
            <p:nvPr/>
          </p:nvGrpSpPr>
          <p:grpSpPr>
            <a:xfrm>
              <a:off x="8909933" y="5644170"/>
              <a:ext cx="341987" cy="365258"/>
              <a:chOff x="4357416" y="4928259"/>
              <a:chExt cx="341987" cy="365258"/>
            </a:xfrm>
          </p:grpSpPr>
          <p:sp>
            <p:nvSpPr>
              <p:cNvPr id="100" name="Freeform 141"/>
              <p:cNvSpPr>
                <a:spLocks/>
              </p:cNvSpPr>
              <p:nvPr/>
            </p:nvSpPr>
            <p:spPr bwMode="auto">
              <a:xfrm>
                <a:off x="4590293"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1"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2"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3" name="Freeform 145"/>
              <p:cNvSpPr>
                <a:spLocks noEditPoints="1"/>
              </p:cNvSpPr>
              <p:nvPr/>
            </p:nvSpPr>
            <p:spPr bwMode="auto">
              <a:xfrm>
                <a:off x="4357416" y="4928259"/>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sp>
          <p:nvSpPr>
            <p:cNvPr id="99" name="TextBox 18"/>
            <p:cNvSpPr txBox="1"/>
            <p:nvPr/>
          </p:nvSpPr>
          <p:spPr>
            <a:xfrm>
              <a:off x="8592125" y="6092698"/>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SharePoint Content Management</a:t>
              </a:r>
            </a:p>
          </p:txBody>
        </p:sp>
      </p:grpSp>
      <p:grpSp>
        <p:nvGrpSpPr>
          <p:cNvPr id="104" name="Group 103"/>
          <p:cNvGrpSpPr/>
          <p:nvPr/>
        </p:nvGrpSpPr>
        <p:grpSpPr>
          <a:xfrm>
            <a:off x="1850540" y="5624175"/>
            <a:ext cx="1011069" cy="858460"/>
            <a:chOff x="7312872" y="5514673"/>
            <a:chExt cx="1031343" cy="875674"/>
          </a:xfrm>
        </p:grpSpPr>
        <p:sp>
          <p:nvSpPr>
            <p:cNvPr id="105" name="TextBox 18"/>
            <p:cNvSpPr txBox="1"/>
            <p:nvPr/>
          </p:nvSpPr>
          <p:spPr>
            <a:xfrm>
              <a:off x="7312872" y="6084642"/>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Office  Add-Ins</a:t>
              </a:r>
            </a:p>
          </p:txBody>
        </p:sp>
        <p:grpSp>
          <p:nvGrpSpPr>
            <p:cNvPr id="106" name="Group 105"/>
            <p:cNvGrpSpPr/>
            <p:nvPr/>
          </p:nvGrpSpPr>
          <p:grpSpPr bwMode="black">
            <a:xfrm>
              <a:off x="7534358" y="5514673"/>
              <a:ext cx="648037" cy="494755"/>
              <a:chOff x="5184775" y="225425"/>
              <a:chExt cx="1500188" cy="1220788"/>
            </a:xfrm>
            <a:solidFill>
              <a:srgbClr val="FFFFFF"/>
            </a:solidFill>
          </p:grpSpPr>
          <p:sp>
            <p:nvSpPr>
              <p:cNvPr id="10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0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0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grpSp>
      </p:grpSp>
      <p:grpSp>
        <p:nvGrpSpPr>
          <p:cNvPr id="110" name="Group 109"/>
          <p:cNvGrpSpPr/>
          <p:nvPr/>
        </p:nvGrpSpPr>
        <p:grpSpPr>
          <a:xfrm>
            <a:off x="10898457" y="5677033"/>
            <a:ext cx="1119102" cy="755976"/>
            <a:chOff x="9673289" y="5682724"/>
            <a:chExt cx="1141542" cy="771135"/>
          </a:xfrm>
        </p:grpSpPr>
        <p:sp>
          <p:nvSpPr>
            <p:cNvPr id="111" name="Freeform 110"/>
            <p:cNvSpPr>
              <a:spLocks noChangeAspect="1" noEditPoints="1"/>
            </p:cNvSpPr>
            <p:nvPr/>
          </p:nvSpPr>
          <p:spPr bwMode="black">
            <a:xfrm>
              <a:off x="10129649" y="5682724"/>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12" name="TextBox 18"/>
            <p:cNvSpPr txBox="1"/>
            <p:nvPr/>
          </p:nvSpPr>
          <p:spPr>
            <a:xfrm>
              <a:off x="9673289" y="6141465"/>
              <a:ext cx="1141542"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Azure Media &amp; other Azure </a:t>
              </a:r>
              <a:r>
                <a:rPr lang="en-US" sz="1175" spc="-29" dirty="0" err="1">
                  <a:gradFill>
                    <a:gsLst>
                      <a:gs pos="2917">
                        <a:srgbClr val="FFFFFF"/>
                      </a:gs>
                      <a:gs pos="30000">
                        <a:srgbClr val="FFFFFF"/>
                      </a:gs>
                    </a:gsLst>
                    <a:lin ang="5400000" scaled="0"/>
                  </a:gradFill>
                </a:rPr>
                <a:t>PaaS</a:t>
              </a:r>
              <a:r>
                <a:rPr lang="en-US" sz="1175" spc="-29" dirty="0">
                  <a:gradFill>
                    <a:gsLst>
                      <a:gs pos="2917">
                        <a:srgbClr val="FFFFFF"/>
                      </a:gs>
                      <a:gs pos="30000">
                        <a:srgbClr val="FFFFFF"/>
                      </a:gs>
                    </a:gsLst>
                    <a:lin ang="5400000" scaled="0"/>
                  </a:gradFill>
                </a:rPr>
                <a:t> Services</a:t>
              </a:r>
            </a:p>
          </p:txBody>
        </p:sp>
      </p:grpSp>
      <p:grpSp>
        <p:nvGrpSpPr>
          <p:cNvPr id="113" name="Group 112"/>
          <p:cNvGrpSpPr/>
          <p:nvPr/>
        </p:nvGrpSpPr>
        <p:grpSpPr>
          <a:xfrm>
            <a:off x="7722048" y="5677528"/>
            <a:ext cx="1011069" cy="792323"/>
            <a:chOff x="7876890" y="5790877"/>
            <a:chExt cx="1031343" cy="808211"/>
          </a:xfrm>
        </p:grpSpPr>
        <p:sp>
          <p:nvSpPr>
            <p:cNvPr id="114" name="TextBox 18"/>
            <p:cNvSpPr txBox="1"/>
            <p:nvPr/>
          </p:nvSpPr>
          <p:spPr>
            <a:xfrm>
              <a:off x="7876890" y="6293383"/>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Compliance Center</a:t>
              </a:r>
            </a:p>
          </p:txBody>
        </p:sp>
        <p:grpSp>
          <p:nvGrpSpPr>
            <p:cNvPr id="115" name="Group 114"/>
            <p:cNvGrpSpPr/>
            <p:nvPr/>
          </p:nvGrpSpPr>
          <p:grpSpPr bwMode="black">
            <a:xfrm>
              <a:off x="8132799" y="5790877"/>
              <a:ext cx="469369" cy="528146"/>
              <a:chOff x="1752600" y="4267200"/>
              <a:chExt cx="1157286" cy="1302545"/>
            </a:xfrm>
          </p:grpSpPr>
          <p:sp>
            <p:nvSpPr>
              <p:cNvPr id="116"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17"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18"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19"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20"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21"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22"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grpSp>
      </p:grpSp>
    </p:spTree>
    <p:extLst>
      <p:ext uri="{BB962C8B-B14F-4D97-AF65-F5344CB8AC3E}">
        <p14:creationId xmlns:p14="http://schemas.microsoft.com/office/powerpoint/2010/main" val="32170962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85750" y="856917"/>
            <a:ext cx="5306711" cy="5389336"/>
          </a:xfrm>
        </p:spPr>
        <p:txBody>
          <a:bodyPr/>
          <a:lstStyle/>
          <a:p>
            <a:r>
              <a:rPr lang="es-ES" dirty="0" err="1" smtClean="0"/>
              <a:t>Microsites</a:t>
            </a:r>
            <a:endParaRPr lang="es-E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743" y="-1496291"/>
            <a:ext cx="6118257" cy="9170749"/>
          </a:xfrm>
          <a:prstGeom prst="rect">
            <a:avLst/>
          </a:prstGeom>
        </p:spPr>
      </p:pic>
    </p:spTree>
    <p:extLst>
      <p:ext uri="{BB962C8B-B14F-4D97-AF65-F5344CB8AC3E}">
        <p14:creationId xmlns:p14="http://schemas.microsoft.com/office/powerpoint/2010/main" val="2189032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Microsites </a:t>
            </a:r>
            <a:r>
              <a:rPr lang="en-US" dirty="0" smtClean="0"/>
              <a:t>and Articles at a Glance</a:t>
            </a:r>
            <a:endParaRPr lang="en-US" dirty="0"/>
          </a:p>
        </p:txBody>
      </p:sp>
      <p:sp>
        <p:nvSpPr>
          <p:cNvPr id="4" name="Text Placeholder 1"/>
          <p:cNvSpPr txBox="1">
            <a:spLocks/>
          </p:cNvSpPr>
          <p:nvPr/>
        </p:nvSpPr>
        <p:spPr>
          <a:xfrm>
            <a:off x="5445404" y="1990053"/>
            <a:ext cx="5378547" cy="283622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en-US" sz="3137" dirty="0">
                <a:gradFill>
                  <a:gsLst>
                    <a:gs pos="1250">
                      <a:srgbClr val="FFFFFF"/>
                    </a:gs>
                    <a:gs pos="100000">
                      <a:srgbClr val="FFFFFF"/>
                    </a:gs>
                  </a:gsLst>
                  <a:lin ang="5400000" scaled="0"/>
                </a:gradFill>
              </a:rPr>
              <a:t/>
            </a:r>
            <a:br>
              <a:rPr lang="en-US" sz="3137" dirty="0">
                <a:gradFill>
                  <a:gsLst>
                    <a:gs pos="1250">
                      <a:srgbClr val="FFFFFF"/>
                    </a:gs>
                    <a:gs pos="100000">
                      <a:srgbClr val="FFFFFF"/>
                    </a:gs>
                  </a:gsLst>
                  <a:lin ang="5400000" scaled="0"/>
                </a:gradFill>
              </a:rPr>
            </a:br>
            <a:endParaRPr lang="en-US" sz="2353" dirty="0">
              <a:gradFill>
                <a:gsLst>
                  <a:gs pos="1250">
                    <a:srgbClr val="FFFFFF"/>
                  </a:gs>
                  <a:gs pos="100000">
                    <a:srgbClr val="FFFFFF"/>
                  </a:gs>
                </a:gsLst>
                <a:lin ang="5400000" scaled="0"/>
              </a:gradFill>
            </a:endParaRPr>
          </a:p>
          <a:p>
            <a:pPr marL="0" indent="0">
              <a:buClr>
                <a:srgbClr val="FFFFFF"/>
              </a:buClr>
              <a:buNone/>
            </a:pPr>
            <a:endParaRPr lang="en-US" sz="2745" dirty="0">
              <a:gradFill>
                <a:gsLst>
                  <a:gs pos="1250">
                    <a:srgbClr val="FFFFFF"/>
                  </a:gs>
                  <a:gs pos="100000">
                    <a:srgbClr val="FFFFFF"/>
                  </a:gs>
                </a:gsLst>
                <a:lin ang="5400000" scaled="0"/>
              </a:gradFill>
            </a:endParaRPr>
          </a:p>
          <a:p>
            <a:pPr marL="0" indent="0">
              <a:buClr>
                <a:srgbClr val="FFFFFF"/>
              </a:buClr>
              <a:buNone/>
            </a:pPr>
            <a:endParaRPr lang="en-US" sz="2745" dirty="0">
              <a:gradFill>
                <a:gsLst>
                  <a:gs pos="1250">
                    <a:srgbClr val="FFFFFF"/>
                  </a:gs>
                  <a:gs pos="100000">
                    <a:srgbClr val="FFFFFF"/>
                  </a:gs>
                </a:gsLst>
                <a:lin ang="5400000" scaled="0"/>
              </a:gradFill>
            </a:endParaRPr>
          </a:p>
          <a:p>
            <a:pPr marL="0" indent="0">
              <a:buClr>
                <a:srgbClr val="FFFFFF"/>
              </a:buClr>
              <a:buNone/>
            </a:pPr>
            <a:r>
              <a:rPr lang="en-US" sz="3137" b="1" dirty="0">
                <a:solidFill>
                  <a:srgbClr val="00BCF2"/>
                </a:solidFill>
              </a:rPr>
              <a:t/>
            </a:r>
            <a:br>
              <a:rPr lang="en-US" sz="3137" b="1" dirty="0">
                <a:solidFill>
                  <a:srgbClr val="00BCF2"/>
                </a:solidFill>
              </a:rPr>
            </a:br>
            <a:endParaRPr lang="en-US" sz="3137" dirty="0">
              <a:gradFill>
                <a:gsLst>
                  <a:gs pos="1250">
                    <a:srgbClr val="FFFFFF"/>
                  </a:gs>
                  <a:gs pos="100000">
                    <a:srgbClr val="FFFFFF"/>
                  </a:gs>
                </a:gsLst>
                <a:lin ang="5400000" scaled="0"/>
              </a:gradFill>
            </a:endParaRPr>
          </a:p>
        </p:txBody>
      </p:sp>
      <p:sp>
        <p:nvSpPr>
          <p:cNvPr id="5" name="Rectangle 4"/>
          <p:cNvSpPr/>
          <p:nvPr/>
        </p:nvSpPr>
        <p:spPr>
          <a:xfrm>
            <a:off x="2836324" y="1537988"/>
            <a:ext cx="2749480" cy="995697"/>
          </a:xfrm>
          <a:prstGeom prst="rect">
            <a:avLst/>
          </a:prstGeom>
        </p:spPr>
        <p:txBody>
          <a:bodyPr wrap="square">
            <a:spAutoFit/>
          </a:bodyPr>
          <a:lstStyle/>
          <a:p>
            <a:pPr defTabSz="914367"/>
            <a:r>
              <a:rPr lang="en-US" sz="1961" b="1" dirty="0">
                <a:solidFill>
                  <a:srgbClr val="00BCF2"/>
                </a:solidFill>
              </a:rPr>
              <a:t>Content-first</a:t>
            </a:r>
            <a:r>
              <a:rPr lang="en-US" sz="2353" b="1" dirty="0">
                <a:solidFill>
                  <a:srgbClr val="00BCF2"/>
                </a:solidFill>
              </a:rPr>
              <a:t> </a:t>
            </a:r>
            <a:br>
              <a:rPr lang="en-US" sz="2353" b="1" dirty="0">
                <a:solidFill>
                  <a:srgbClr val="00BCF2"/>
                </a:solidFill>
              </a:rPr>
            </a:br>
            <a:r>
              <a:rPr lang="en-US" sz="1765" dirty="0">
                <a:solidFill>
                  <a:srgbClr val="FFFFFF"/>
                </a:solidFill>
              </a:rPr>
              <a:t>you focus on content; we format on any device</a:t>
            </a:r>
          </a:p>
        </p:txBody>
      </p:sp>
      <p:sp>
        <p:nvSpPr>
          <p:cNvPr id="6" name="Rectangle 5"/>
          <p:cNvSpPr/>
          <p:nvPr/>
        </p:nvSpPr>
        <p:spPr>
          <a:xfrm>
            <a:off x="2886751" y="3151962"/>
            <a:ext cx="3189018" cy="995697"/>
          </a:xfrm>
          <a:prstGeom prst="rect">
            <a:avLst/>
          </a:prstGeom>
        </p:spPr>
        <p:txBody>
          <a:bodyPr wrap="square">
            <a:spAutoFit/>
          </a:bodyPr>
          <a:lstStyle/>
          <a:p>
            <a:pPr defTabSz="914367"/>
            <a:r>
              <a:rPr lang="en-US" sz="1961" b="1" dirty="0">
                <a:solidFill>
                  <a:srgbClr val="00BCF2"/>
                </a:solidFill>
              </a:rPr>
              <a:t>Rich text</a:t>
            </a:r>
            <a:r>
              <a:rPr lang="en-US" sz="2353" b="1" dirty="0">
                <a:solidFill>
                  <a:srgbClr val="00BCF2"/>
                </a:solidFill>
              </a:rPr>
              <a:t> </a:t>
            </a:r>
            <a:br>
              <a:rPr lang="en-US" sz="2353" b="1" dirty="0">
                <a:solidFill>
                  <a:srgbClr val="00BCF2"/>
                </a:solidFill>
              </a:rPr>
            </a:br>
            <a:r>
              <a:rPr lang="en-US" sz="1765" dirty="0">
                <a:solidFill>
                  <a:srgbClr val="FFFFFF"/>
                </a:solidFill>
              </a:rPr>
              <a:t>as easy as Word or email with toolbox and hinting system </a:t>
            </a:r>
          </a:p>
        </p:txBody>
      </p:sp>
      <p:sp>
        <p:nvSpPr>
          <p:cNvPr id="7" name="Rectangle 6"/>
          <p:cNvSpPr/>
          <p:nvPr/>
        </p:nvSpPr>
        <p:spPr>
          <a:xfrm>
            <a:off x="2876583" y="4979471"/>
            <a:ext cx="2709221" cy="935351"/>
          </a:xfrm>
          <a:prstGeom prst="rect">
            <a:avLst/>
          </a:prstGeom>
        </p:spPr>
        <p:txBody>
          <a:bodyPr wrap="square">
            <a:spAutoFit/>
          </a:bodyPr>
          <a:lstStyle/>
          <a:p>
            <a:pPr defTabSz="914367"/>
            <a:r>
              <a:rPr lang="en-US" sz="1961" b="1" dirty="0">
                <a:solidFill>
                  <a:srgbClr val="00BCF2"/>
                </a:solidFill>
              </a:rPr>
              <a:t>Dynamic &amp; Beautiful </a:t>
            </a:r>
            <a:br>
              <a:rPr lang="en-US" sz="1961" b="1" dirty="0">
                <a:solidFill>
                  <a:srgbClr val="00BCF2"/>
                </a:solidFill>
              </a:rPr>
            </a:br>
            <a:r>
              <a:rPr lang="en-US" sz="1765" dirty="0">
                <a:solidFill>
                  <a:srgbClr val="FFFFFF"/>
                </a:solidFill>
              </a:rPr>
              <a:t>anything you write just looks great</a:t>
            </a:r>
          </a:p>
        </p:txBody>
      </p:sp>
      <p:sp>
        <p:nvSpPr>
          <p:cNvPr id="8" name="Rectangle 7"/>
          <p:cNvSpPr/>
          <p:nvPr/>
        </p:nvSpPr>
        <p:spPr>
          <a:xfrm>
            <a:off x="8521305" y="4979471"/>
            <a:ext cx="3339724" cy="935351"/>
          </a:xfrm>
          <a:prstGeom prst="rect">
            <a:avLst/>
          </a:prstGeom>
        </p:spPr>
        <p:txBody>
          <a:bodyPr wrap="square">
            <a:spAutoFit/>
          </a:bodyPr>
          <a:lstStyle/>
          <a:p>
            <a:pPr defTabSz="914367"/>
            <a:r>
              <a:rPr lang="en-US" sz="1961" b="1" dirty="0">
                <a:solidFill>
                  <a:srgbClr val="00BCF2"/>
                </a:solidFill>
              </a:rPr>
              <a:t>Integrated with email </a:t>
            </a:r>
            <a:br>
              <a:rPr lang="en-US" sz="1961" b="1" dirty="0">
                <a:solidFill>
                  <a:srgbClr val="00BCF2"/>
                </a:solidFill>
              </a:rPr>
            </a:br>
            <a:r>
              <a:rPr lang="en-US" sz="1765" dirty="0">
                <a:solidFill>
                  <a:srgbClr val="FFFFFF"/>
                </a:solidFill>
              </a:rPr>
              <a:t>mail out rich articles and attract readers to your microsite </a:t>
            </a:r>
          </a:p>
        </p:txBody>
      </p:sp>
      <p:sp>
        <p:nvSpPr>
          <p:cNvPr id="9" name="Rectangle 8"/>
          <p:cNvSpPr/>
          <p:nvPr/>
        </p:nvSpPr>
        <p:spPr>
          <a:xfrm>
            <a:off x="8519866" y="3151962"/>
            <a:ext cx="3405215" cy="935351"/>
          </a:xfrm>
          <a:prstGeom prst="rect">
            <a:avLst/>
          </a:prstGeom>
        </p:spPr>
        <p:txBody>
          <a:bodyPr wrap="square">
            <a:spAutoFit/>
          </a:bodyPr>
          <a:lstStyle/>
          <a:p>
            <a:pPr defTabSz="914367"/>
            <a:r>
              <a:rPr lang="en-US" sz="1961" b="1" dirty="0">
                <a:solidFill>
                  <a:srgbClr val="00BCF2"/>
                </a:solidFill>
              </a:rPr>
              <a:t>Social </a:t>
            </a:r>
            <a:br>
              <a:rPr lang="en-US" sz="1961" b="1" dirty="0">
                <a:solidFill>
                  <a:srgbClr val="00BCF2"/>
                </a:solidFill>
              </a:rPr>
            </a:br>
            <a:r>
              <a:rPr lang="en-US" sz="1765" dirty="0">
                <a:solidFill>
                  <a:srgbClr val="FFFFFF"/>
                </a:solidFill>
              </a:rPr>
              <a:t>have conversations about them; like them; see view counts</a:t>
            </a:r>
          </a:p>
        </p:txBody>
      </p:sp>
      <p:sp>
        <p:nvSpPr>
          <p:cNvPr id="10" name="Rectangle 9"/>
          <p:cNvSpPr/>
          <p:nvPr/>
        </p:nvSpPr>
        <p:spPr>
          <a:xfrm>
            <a:off x="8521305" y="1537988"/>
            <a:ext cx="3188620" cy="935351"/>
          </a:xfrm>
          <a:prstGeom prst="rect">
            <a:avLst/>
          </a:prstGeom>
        </p:spPr>
        <p:txBody>
          <a:bodyPr wrap="square">
            <a:spAutoFit/>
          </a:bodyPr>
          <a:lstStyle/>
          <a:p>
            <a:pPr defTabSz="914367"/>
            <a:r>
              <a:rPr lang="en-US" sz="1961" b="1" dirty="0">
                <a:solidFill>
                  <a:srgbClr val="00BCF2"/>
                </a:solidFill>
              </a:rPr>
              <a:t>Rich documents</a:t>
            </a:r>
            <a:r>
              <a:rPr lang="en-US" sz="1961" b="1" dirty="0">
                <a:solidFill>
                  <a:srgbClr val="FFFFFF"/>
                </a:solidFill>
              </a:rPr>
              <a:t>  </a:t>
            </a:r>
            <a:br>
              <a:rPr lang="en-US" sz="1961" b="1" dirty="0">
                <a:solidFill>
                  <a:srgbClr val="FFFFFF"/>
                </a:solidFill>
              </a:rPr>
            </a:br>
            <a:r>
              <a:rPr lang="en-US" sz="1765" dirty="0">
                <a:solidFill>
                  <a:srgbClr val="FFFFFF"/>
                </a:solidFill>
              </a:rPr>
              <a:t>show off the most important content in your </a:t>
            </a:r>
            <a:r>
              <a:rPr lang="en-US" sz="1765">
                <a:solidFill>
                  <a:srgbClr val="FFFFFF"/>
                </a:solidFill>
              </a:rPr>
              <a:t>Office docs</a:t>
            </a:r>
            <a:endParaRPr lang="en-US" sz="1765" dirty="0">
              <a:solidFill>
                <a:srgbClr val="FFFFFF"/>
              </a:solidFill>
            </a:endParaRPr>
          </a:p>
        </p:txBody>
      </p:sp>
      <p:pic>
        <p:nvPicPr>
          <p:cNvPr id="2" name="Picture 12"/>
          <p:cNvPicPr>
            <a:picLocks noChangeAspect="1"/>
          </p:cNvPicPr>
          <p:nvPr/>
        </p:nvPicPr>
        <p:blipFill>
          <a:blip r:embed="rId3"/>
          <a:stretch>
            <a:fillRect/>
          </a:stretch>
        </p:blipFill>
        <p:spPr>
          <a:xfrm>
            <a:off x="812133" y="1454560"/>
            <a:ext cx="1494041" cy="1162551"/>
          </a:xfrm>
          <a:prstGeom prst="rect">
            <a:avLst/>
          </a:prstGeom>
        </p:spPr>
      </p:pic>
      <p:pic>
        <p:nvPicPr>
          <p:cNvPr id="11" name="Picture 13"/>
          <p:cNvPicPr>
            <a:picLocks noChangeAspect="1"/>
          </p:cNvPicPr>
          <p:nvPr/>
        </p:nvPicPr>
        <p:blipFill>
          <a:blip r:embed="rId4"/>
          <a:stretch>
            <a:fillRect/>
          </a:stretch>
        </p:blipFill>
        <p:spPr>
          <a:xfrm>
            <a:off x="811375" y="3138747"/>
            <a:ext cx="1494041" cy="1121740"/>
          </a:xfrm>
          <a:prstGeom prst="rect">
            <a:avLst/>
          </a:prstGeom>
        </p:spPr>
      </p:pic>
      <p:pic>
        <p:nvPicPr>
          <p:cNvPr id="12" name="Picture 14"/>
          <p:cNvPicPr>
            <a:picLocks noChangeAspect="1"/>
          </p:cNvPicPr>
          <p:nvPr/>
        </p:nvPicPr>
        <p:blipFill>
          <a:blip r:embed="rId5"/>
          <a:stretch>
            <a:fillRect/>
          </a:stretch>
        </p:blipFill>
        <p:spPr>
          <a:xfrm>
            <a:off x="6650415" y="1332874"/>
            <a:ext cx="1494041" cy="1405921"/>
          </a:xfrm>
          <a:prstGeom prst="rect">
            <a:avLst/>
          </a:prstGeom>
        </p:spPr>
      </p:pic>
      <p:pic>
        <p:nvPicPr>
          <p:cNvPr id="13" name="Picture 16"/>
          <p:cNvPicPr>
            <a:picLocks noChangeAspect="1"/>
          </p:cNvPicPr>
          <p:nvPr/>
        </p:nvPicPr>
        <p:blipFill>
          <a:blip r:embed="rId6"/>
          <a:stretch>
            <a:fillRect/>
          </a:stretch>
        </p:blipFill>
        <p:spPr>
          <a:xfrm>
            <a:off x="553648" y="4979471"/>
            <a:ext cx="2011011" cy="1122425"/>
          </a:xfrm>
          <a:prstGeom prst="rect">
            <a:avLst/>
          </a:prstGeom>
        </p:spPr>
      </p:pic>
      <p:pic>
        <p:nvPicPr>
          <p:cNvPr id="14" name="Picture 17"/>
          <p:cNvPicPr>
            <a:picLocks noChangeAspect="1"/>
          </p:cNvPicPr>
          <p:nvPr/>
        </p:nvPicPr>
        <p:blipFill>
          <a:blip r:embed="rId7"/>
          <a:stretch>
            <a:fillRect/>
          </a:stretch>
        </p:blipFill>
        <p:spPr>
          <a:xfrm>
            <a:off x="6608074" y="3092384"/>
            <a:ext cx="1586273" cy="1072569"/>
          </a:xfrm>
          <a:prstGeom prst="rect">
            <a:avLst/>
          </a:prstGeom>
        </p:spPr>
      </p:pic>
      <p:sp>
        <p:nvSpPr>
          <p:cNvPr id="15" name="Rectangle 18"/>
          <p:cNvSpPr/>
          <p:nvPr/>
        </p:nvSpPr>
        <p:spPr bwMode="auto">
          <a:xfrm>
            <a:off x="6608074" y="4947175"/>
            <a:ext cx="1590876" cy="1072569"/>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16" name="Picture 19"/>
          <p:cNvPicPr>
            <a:picLocks noChangeAspect="1"/>
          </p:cNvPicPr>
          <p:nvPr/>
        </p:nvPicPr>
        <p:blipFill>
          <a:blip r:embed="rId8"/>
          <a:stretch>
            <a:fillRect/>
          </a:stretch>
        </p:blipFill>
        <p:spPr>
          <a:xfrm>
            <a:off x="7110299" y="5245347"/>
            <a:ext cx="574273" cy="476226"/>
          </a:xfrm>
          <a:prstGeom prst="rect">
            <a:avLst/>
          </a:prstGeom>
        </p:spPr>
      </p:pic>
    </p:spTree>
    <p:extLst>
      <p:ext uri="{BB962C8B-B14F-4D97-AF65-F5344CB8AC3E}">
        <p14:creationId xmlns:p14="http://schemas.microsoft.com/office/powerpoint/2010/main" val="122151826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335869"/>
            <a:ext cx="5602653" cy="1325106"/>
          </a:xfrm>
        </p:spPr>
        <p:txBody>
          <a:bodyPr/>
          <a:lstStyle/>
          <a:p>
            <a:r>
              <a:rPr lang="en-US" sz="4705" dirty="0"/>
              <a:t>Graph-driven Insights</a:t>
            </a:r>
            <a:br>
              <a:rPr lang="en-US" sz="4705" dirty="0"/>
            </a:br>
            <a:endParaRPr lang="en-US" sz="3529" dirty="0"/>
          </a:p>
        </p:txBody>
      </p:sp>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804" r="8804"/>
          <a:stretch>
            <a:fillRect/>
          </a:stretch>
        </p:blipFill>
        <p:spPr/>
      </p:pic>
      <p:sp>
        <p:nvSpPr>
          <p:cNvPr id="3" name="TextBox 2"/>
          <p:cNvSpPr txBox="1"/>
          <p:nvPr/>
        </p:nvSpPr>
        <p:spPr>
          <a:xfrm>
            <a:off x="568047" y="1561449"/>
            <a:ext cx="5079739" cy="4471584"/>
          </a:xfrm>
          <a:prstGeom prst="rect">
            <a:avLst/>
          </a:prstGeom>
          <a:noFill/>
        </p:spPr>
        <p:txBody>
          <a:bodyPr wrap="squar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Your articles can rapidly become obsolete</a:t>
            </a:r>
            <a:br>
              <a:rPr lang="en-US" sz="2745" dirty="0">
                <a:solidFill>
                  <a:srgbClr val="FFFFFF"/>
                </a:solidFill>
                <a:latin typeface="Segoe UI Light"/>
              </a:rPr>
            </a:br>
            <a:r>
              <a:rPr lang="en-US" sz="2745" dirty="0">
                <a:solidFill>
                  <a:srgbClr val="FFFFFF"/>
                </a:solidFill>
                <a:latin typeface="Segoe UI Light"/>
              </a:rPr>
              <a:t/>
            </a:r>
            <a:br>
              <a:rPr lang="en-US" sz="2745" dirty="0">
                <a:solidFill>
                  <a:srgbClr val="FFFFFF"/>
                </a:solidFill>
                <a:latin typeface="Segoe UI Light"/>
              </a:rPr>
            </a:br>
            <a:r>
              <a:rPr lang="en-US" sz="2745" dirty="0">
                <a:solidFill>
                  <a:srgbClr val="FFFFFF"/>
                </a:solidFill>
                <a:latin typeface="Segoe UI Light"/>
              </a:rPr>
              <a:t>It can be expensive to keep them fresh</a:t>
            </a:r>
            <a:br>
              <a:rPr lang="en-US" sz="2745" dirty="0">
                <a:solidFill>
                  <a:srgbClr val="FFFFFF"/>
                </a:solidFill>
                <a:latin typeface="Segoe UI Light"/>
              </a:rPr>
            </a:br>
            <a:r>
              <a:rPr lang="en-US" sz="2745" dirty="0">
                <a:solidFill>
                  <a:srgbClr val="FFFFFF"/>
                </a:solidFill>
                <a:latin typeface="Segoe UI Light"/>
              </a:rPr>
              <a:t/>
            </a:r>
            <a:br>
              <a:rPr lang="en-US" sz="2745" dirty="0">
                <a:solidFill>
                  <a:srgbClr val="FFFFFF"/>
                </a:solidFill>
                <a:latin typeface="Segoe UI Light"/>
              </a:rPr>
            </a:br>
            <a:r>
              <a:rPr lang="en-US" sz="2745" dirty="0">
                <a:solidFill>
                  <a:srgbClr val="FFFFFF"/>
                </a:solidFill>
                <a:latin typeface="Segoe UI Light"/>
              </a:rPr>
              <a:t>Graph insights can help you out</a:t>
            </a:r>
            <a:br>
              <a:rPr lang="en-US" sz="2745" dirty="0">
                <a:solidFill>
                  <a:srgbClr val="FFFFFF"/>
                </a:solidFill>
                <a:latin typeface="Segoe UI Light"/>
              </a:rPr>
            </a:br>
            <a:r>
              <a:rPr lang="en-US" sz="2745" dirty="0">
                <a:solidFill>
                  <a:srgbClr val="FFFFFF"/>
                </a:solidFill>
                <a:latin typeface="Segoe UI Light"/>
              </a:rPr>
              <a:t/>
            </a:r>
            <a:br>
              <a:rPr lang="en-US" sz="2745" dirty="0">
                <a:solidFill>
                  <a:srgbClr val="FFFFFF"/>
                </a:solidFill>
                <a:latin typeface="Segoe UI Light"/>
              </a:rPr>
            </a:br>
            <a:r>
              <a:rPr lang="en-US" sz="2745" dirty="0">
                <a:solidFill>
                  <a:srgbClr val="FFFFFF"/>
                </a:solidFill>
                <a:latin typeface="Segoe UI Light"/>
              </a:rPr>
              <a:t>By mining documents around you and your users, we can keep them relevant</a:t>
            </a:r>
            <a:endParaRPr lang="en-US" sz="2745" dirty="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271739384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37" y="289957"/>
            <a:ext cx="11655840" cy="899537"/>
          </a:xfrm>
        </p:spPr>
        <p:txBody>
          <a:bodyPr/>
          <a:lstStyle/>
          <a:p>
            <a:r>
              <a:rPr lang="en-US" dirty="0"/>
              <a:t>Predicted Documents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8407"/>
          <a:stretch/>
        </p:blipFill>
        <p:spPr>
          <a:xfrm>
            <a:off x="5700883" y="488"/>
            <a:ext cx="6518877" cy="6857026"/>
          </a:xfrm>
          <a:prstGeom prst="rect">
            <a:avLst/>
          </a:prstGeom>
        </p:spPr>
      </p:pic>
      <p:sp>
        <p:nvSpPr>
          <p:cNvPr id="4" name="TextBox 3"/>
          <p:cNvSpPr txBox="1"/>
          <p:nvPr/>
        </p:nvSpPr>
        <p:spPr>
          <a:xfrm>
            <a:off x="493345" y="1785555"/>
            <a:ext cx="4855634" cy="2395707"/>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We encourage users to add document references with an inline-file picker</a:t>
            </a:r>
          </a:p>
          <a:p>
            <a:pPr defTabSz="914367">
              <a:lnSpc>
                <a:spcPct val="90000"/>
              </a:lnSpc>
              <a:spcAft>
                <a:spcPts val="588"/>
              </a:spcAft>
            </a:pPr>
            <a:endParaRPr lang="en-US" sz="2353" dirty="0">
              <a:gradFill>
                <a:gsLst>
                  <a:gs pos="2917">
                    <a:srgbClr val="FFFFFF"/>
                  </a:gs>
                  <a:gs pos="30000">
                    <a:srgbClr val="FFFFFF"/>
                  </a:gs>
                </a:gsLst>
                <a:lin ang="5400000" scaled="0"/>
              </a:gradFill>
            </a:endParaRPr>
          </a:p>
          <a:p>
            <a:pPr defTabSz="914367">
              <a:lnSpc>
                <a:spcPct val="90000"/>
              </a:lnSpc>
              <a:spcAft>
                <a:spcPts val="588"/>
              </a:spcAft>
            </a:pPr>
            <a:r>
              <a:rPr lang="en-US" sz="2353" dirty="0">
                <a:gradFill>
                  <a:gsLst>
                    <a:gs pos="2917">
                      <a:srgbClr val="FFFFFF"/>
                    </a:gs>
                    <a:gs pos="30000">
                      <a:srgbClr val="FFFFFF"/>
                    </a:gs>
                  </a:gsLst>
                  <a:lin ang="5400000" scaled="0"/>
                </a:gradFill>
              </a:rPr>
              <a:t>It  predicts what you most want to add from your recent activity</a:t>
            </a:r>
          </a:p>
        </p:txBody>
      </p:sp>
    </p:spTree>
    <p:extLst>
      <p:ext uri="{BB962C8B-B14F-4D97-AF65-F5344CB8AC3E}">
        <p14:creationId xmlns:p14="http://schemas.microsoft.com/office/powerpoint/2010/main" val="373585155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p:cNvSpPr/>
          <p:nvPr/>
        </p:nvSpPr>
        <p:spPr bwMode="auto">
          <a:xfrm rot="10800000">
            <a:off x="9233452" y="486"/>
            <a:ext cx="2958548" cy="2263174"/>
          </a:xfrm>
          <a:prstGeom prst="rtTriangle">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smtClean="0"/>
              <a:t>From Boards to Articles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962" y="1412045"/>
            <a:ext cx="9382890" cy="5275300"/>
          </a:xfrm>
          <a:prstGeom prst="rect">
            <a:avLst/>
          </a:prstGeom>
        </p:spPr>
      </p:pic>
      <p:sp>
        <p:nvSpPr>
          <p:cNvPr id="4" name="TextBox 3"/>
          <p:cNvSpPr txBox="1"/>
          <p:nvPr/>
        </p:nvSpPr>
        <p:spPr>
          <a:xfrm rot="2227131">
            <a:off x="9463130" y="738205"/>
            <a:ext cx="3046179"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Ideas in the pipeline</a:t>
            </a:r>
          </a:p>
        </p:txBody>
      </p:sp>
    </p:spTree>
    <p:extLst>
      <p:ext uri="{BB962C8B-B14F-4D97-AF65-F5344CB8AC3E}">
        <p14:creationId xmlns:p14="http://schemas.microsoft.com/office/powerpoint/2010/main" val="991491403"/>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095258"/>
            <a:ext cx="12101733" cy="1162049"/>
          </a:xfrm>
        </p:spPr>
        <p:txBody>
          <a:bodyPr/>
          <a:lstStyle/>
          <a:p>
            <a:r>
              <a:rPr lang="en-US" dirty="0"/>
              <a:t>Code-name </a:t>
            </a:r>
            <a:r>
              <a:rPr lang="en-US" dirty="0" err="1" smtClean="0"/>
              <a:t>Infopedia</a:t>
            </a:r>
            <a:r>
              <a:rPr lang="en-US" dirty="0" smtClean="0"/>
              <a:t> </a:t>
            </a:r>
            <a:r>
              <a:rPr lang="en-US" b="1" dirty="0" smtClean="0">
                <a:solidFill>
                  <a:srgbClr val="FF0000"/>
                </a:solidFill>
              </a:rPr>
              <a:t>Mock-up</a:t>
            </a:r>
            <a:endParaRPr lang="en-US" b="1" dirty="0">
              <a:solidFill>
                <a:srgbClr val="FF0000"/>
              </a:solidFill>
            </a:endParaRPr>
          </a:p>
        </p:txBody>
      </p:sp>
      <p:sp>
        <p:nvSpPr>
          <p:cNvPr id="3" name="Text Placeholder 2"/>
          <p:cNvSpPr>
            <a:spLocks noGrp="1"/>
          </p:cNvSpPr>
          <p:nvPr>
            <p:ph type="body" sz="quarter" idx="12"/>
          </p:nvPr>
        </p:nvSpPr>
        <p:spPr>
          <a:xfrm>
            <a:off x="510309" y="3959502"/>
            <a:ext cx="9860674" cy="724143"/>
          </a:xfrm>
        </p:spPr>
        <p:txBody>
          <a:bodyPr/>
          <a:lstStyle/>
          <a:p>
            <a:r>
              <a:rPr lang="en-US" dirty="0" smtClean="0"/>
              <a:t>A Vision</a:t>
            </a:r>
            <a:endParaRPr lang="en-US" dirty="0"/>
          </a:p>
        </p:txBody>
      </p:sp>
      <p:sp>
        <p:nvSpPr>
          <p:cNvPr id="4" name="TextBox 3"/>
          <p:cNvSpPr txBox="1"/>
          <p:nvPr/>
        </p:nvSpPr>
        <p:spPr>
          <a:xfrm>
            <a:off x="3227472" y="3697925"/>
            <a:ext cx="7547558" cy="2253896"/>
          </a:xfrm>
          <a:prstGeom prst="rect">
            <a:avLst/>
          </a:prstGeom>
          <a:noFill/>
        </p:spPr>
        <p:txBody>
          <a:bodyPr wrap="none" lIns="179285" tIns="143428" rIns="179285" bIns="143428" rtlCol="0">
            <a:spAutoFit/>
          </a:bodyPr>
          <a:lstStyle/>
          <a:p>
            <a:pPr>
              <a:lnSpc>
                <a:spcPct val="90000"/>
              </a:lnSpc>
              <a:spcAft>
                <a:spcPts val="588"/>
              </a:spcAft>
            </a:pPr>
            <a:r>
              <a:rPr lang="en-US" sz="3137" dirty="0">
                <a:gradFill>
                  <a:gsLst>
                    <a:gs pos="2917">
                      <a:srgbClr val="000000"/>
                    </a:gs>
                    <a:gs pos="30000">
                      <a:srgbClr val="000000"/>
                    </a:gs>
                  </a:gsLst>
                  <a:lin ang="5400000" scaled="0"/>
                </a:gradFill>
              </a:rPr>
              <a:t>An online knowledge shop:</a:t>
            </a:r>
          </a:p>
          <a:p>
            <a:pPr marL="448193" indent="-448193">
              <a:lnSpc>
                <a:spcPct val="90000"/>
              </a:lnSpc>
              <a:spcAft>
                <a:spcPts val="588"/>
              </a:spcAft>
              <a:buFont typeface="Arial" panose="020B0604020202020204" pitchFamily="34" charset="0"/>
              <a:buChar char="•"/>
            </a:pPr>
            <a:r>
              <a:rPr lang="en-US" sz="3137" dirty="0">
                <a:gradFill>
                  <a:gsLst>
                    <a:gs pos="2917">
                      <a:srgbClr val="000000"/>
                    </a:gs>
                    <a:gs pos="30000">
                      <a:srgbClr val="000000"/>
                    </a:gs>
                  </a:gsLst>
                  <a:lin ang="5400000" scaled="0"/>
                </a:gradFill>
              </a:rPr>
              <a:t>…with personalized recommendations</a:t>
            </a:r>
          </a:p>
          <a:p>
            <a:pPr marL="448193" indent="-448193">
              <a:lnSpc>
                <a:spcPct val="90000"/>
              </a:lnSpc>
              <a:spcAft>
                <a:spcPts val="588"/>
              </a:spcAft>
              <a:buFont typeface="Arial" panose="020B0604020202020204" pitchFamily="34" charset="0"/>
              <a:buChar char="•"/>
            </a:pPr>
            <a:r>
              <a:rPr lang="en-US" sz="3137" dirty="0">
                <a:gradFill>
                  <a:gsLst>
                    <a:gs pos="2917">
                      <a:srgbClr val="000000"/>
                    </a:gs>
                    <a:gs pos="30000">
                      <a:srgbClr val="000000"/>
                    </a:gs>
                  </a:gsLst>
                  <a:lin ang="5400000" scaled="0"/>
                </a:gradFill>
              </a:rPr>
              <a:t>…organized around your company</a:t>
            </a:r>
          </a:p>
          <a:p>
            <a:pPr marL="448193" indent="-448193">
              <a:lnSpc>
                <a:spcPct val="90000"/>
              </a:lnSpc>
              <a:spcAft>
                <a:spcPts val="588"/>
              </a:spcAft>
              <a:buFont typeface="Arial" panose="020B0604020202020204" pitchFamily="34" charset="0"/>
              <a:buChar char="•"/>
            </a:pPr>
            <a:r>
              <a:rPr lang="en-US" sz="3137" dirty="0">
                <a:gradFill>
                  <a:gsLst>
                    <a:gs pos="2917">
                      <a:srgbClr val="000000"/>
                    </a:gs>
                    <a:gs pos="30000">
                      <a:srgbClr val="000000"/>
                    </a:gs>
                  </a:gsLst>
                  <a:lin ang="5400000" scaled="0"/>
                </a:gradFill>
              </a:rPr>
              <a:t>…with great search</a:t>
            </a:r>
          </a:p>
        </p:txBody>
      </p:sp>
      <p:pic>
        <p:nvPicPr>
          <p:cNvPr id="5" name="Picture 4"/>
          <p:cNvPicPr>
            <a:picLocks noChangeAspect="1"/>
          </p:cNvPicPr>
          <p:nvPr/>
        </p:nvPicPr>
        <p:blipFill>
          <a:blip r:embed="rId3"/>
          <a:stretch>
            <a:fillRect/>
          </a:stretch>
        </p:blipFill>
        <p:spPr>
          <a:xfrm>
            <a:off x="5937073" y="430292"/>
            <a:ext cx="5800500" cy="12243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624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4000" y="279689"/>
            <a:ext cx="11108377" cy="5855104"/>
          </a:xfrm>
          <a:prstGeom prst="rect">
            <a:avLst/>
          </a:prstGeom>
        </p:spPr>
      </p:pic>
    </p:spTree>
    <p:extLst>
      <p:ext uri="{BB962C8B-B14F-4D97-AF65-F5344CB8AC3E}">
        <p14:creationId xmlns:p14="http://schemas.microsoft.com/office/powerpoint/2010/main" val="3396432985"/>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72" y="532517"/>
            <a:ext cx="12022228" cy="6325483"/>
          </a:xfrm>
          <a:prstGeom prst="rect">
            <a:avLst/>
          </a:prstGeom>
        </p:spPr>
      </p:pic>
    </p:spTree>
    <p:extLst>
      <p:ext uri="{BB962C8B-B14F-4D97-AF65-F5344CB8AC3E}">
        <p14:creationId xmlns:p14="http://schemas.microsoft.com/office/powerpoint/2010/main" val="345520502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7663" y="9525"/>
            <a:ext cx="12887325" cy="6838950"/>
          </a:xfrm>
          <a:prstGeom prst="rect">
            <a:avLst/>
          </a:prstGeom>
        </p:spPr>
      </p:pic>
    </p:spTree>
    <p:extLst>
      <p:ext uri="{BB962C8B-B14F-4D97-AF65-F5344CB8AC3E}">
        <p14:creationId xmlns:p14="http://schemas.microsoft.com/office/powerpoint/2010/main" val="30104929"/>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6308"/>
          <a:stretch/>
        </p:blipFill>
        <p:spPr>
          <a:xfrm>
            <a:off x="0" y="0"/>
            <a:ext cx="12022228" cy="5926472"/>
          </a:xfrm>
          <a:prstGeom prst="rect">
            <a:avLst/>
          </a:prstGeom>
        </p:spPr>
      </p:pic>
    </p:spTree>
    <p:extLst>
      <p:ext uri="{BB962C8B-B14F-4D97-AF65-F5344CB8AC3E}">
        <p14:creationId xmlns:p14="http://schemas.microsoft.com/office/powerpoint/2010/main" val="332148814"/>
      </p:ext>
    </p:extLst>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86" y="266258"/>
            <a:ext cx="12022228" cy="6325483"/>
          </a:xfrm>
          <a:prstGeom prst="rect">
            <a:avLst/>
          </a:prstGeom>
        </p:spPr>
      </p:pic>
    </p:spTree>
    <p:extLst>
      <p:ext uri="{BB962C8B-B14F-4D97-AF65-F5344CB8AC3E}">
        <p14:creationId xmlns:p14="http://schemas.microsoft.com/office/powerpoint/2010/main" val="930761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86" y="266258"/>
            <a:ext cx="12022228" cy="6325483"/>
          </a:xfrm>
          <a:prstGeom prst="rect">
            <a:avLst/>
          </a:prstGeom>
        </p:spPr>
      </p:pic>
    </p:spTree>
    <p:extLst>
      <p:ext uri="{BB962C8B-B14F-4D97-AF65-F5344CB8AC3E}">
        <p14:creationId xmlns:p14="http://schemas.microsoft.com/office/powerpoint/2010/main" val="2930043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86" y="266258"/>
            <a:ext cx="12022228" cy="6325483"/>
          </a:xfrm>
          <a:prstGeom prst="rect">
            <a:avLst/>
          </a:prstGeom>
        </p:spPr>
      </p:pic>
    </p:spTree>
    <p:extLst>
      <p:ext uri="{BB962C8B-B14F-4D97-AF65-F5344CB8AC3E}">
        <p14:creationId xmlns:p14="http://schemas.microsoft.com/office/powerpoint/2010/main" val="2339134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86" y="266258"/>
            <a:ext cx="12022228" cy="6325483"/>
          </a:xfrm>
          <a:prstGeom prst="rect">
            <a:avLst/>
          </a:prstGeom>
        </p:spPr>
      </p:pic>
    </p:spTree>
    <p:extLst>
      <p:ext uri="{BB962C8B-B14F-4D97-AF65-F5344CB8AC3E}">
        <p14:creationId xmlns:p14="http://schemas.microsoft.com/office/powerpoint/2010/main" val="341114562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smtClean="0"/>
              <a:t>KM Strategy</a:t>
            </a:r>
            <a:endParaRPr lang="en-US" dirty="0"/>
          </a:p>
        </p:txBody>
      </p:sp>
      <p:sp>
        <p:nvSpPr>
          <p:cNvPr id="4" name="TextBox 3"/>
          <p:cNvSpPr txBox="1"/>
          <p:nvPr/>
        </p:nvSpPr>
        <p:spPr>
          <a:xfrm>
            <a:off x="490308" y="4724104"/>
            <a:ext cx="1743860" cy="1018318"/>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prstClr val="black"/>
                </a:solidFill>
                <a:latin typeface="Segoe UI Light" panose="020B0502040204020203" pitchFamily="34" charset="0"/>
                <a:cs typeface="Segoe UI Light" panose="020B0502040204020203" pitchFamily="34" charset="0"/>
              </a:rPr>
              <a:t>Bottom-up</a:t>
            </a:r>
          </a:p>
          <a:p>
            <a:pPr defTabSz="914367">
              <a:lnSpc>
                <a:spcPct val="90000"/>
              </a:lnSpc>
              <a:spcAft>
                <a:spcPts val="588"/>
              </a:spcAft>
            </a:pPr>
            <a:r>
              <a:rPr lang="en-US" sz="2353" dirty="0">
                <a:solidFill>
                  <a:prstClr val="black"/>
                </a:solidFill>
                <a:latin typeface="Segoe UI Light" panose="020B0502040204020203" pitchFamily="34" charset="0"/>
                <a:cs typeface="Segoe UI Light" panose="020B0502040204020203" pitchFamily="34" charset="0"/>
              </a:rPr>
              <a:t>(Usage)</a:t>
            </a:r>
          </a:p>
        </p:txBody>
      </p:sp>
      <p:sp>
        <p:nvSpPr>
          <p:cNvPr id="5" name="TextBox 4"/>
          <p:cNvSpPr txBox="1"/>
          <p:nvPr/>
        </p:nvSpPr>
        <p:spPr>
          <a:xfrm>
            <a:off x="10561311" y="4806684"/>
            <a:ext cx="1630689" cy="1018318"/>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prstClr val="black"/>
                </a:solidFill>
                <a:latin typeface="Segoe UI Light" panose="020B0502040204020203" pitchFamily="34" charset="0"/>
                <a:cs typeface="Segoe UI Light" panose="020B0502040204020203" pitchFamily="34" charset="0"/>
              </a:rPr>
              <a:t>Top-down</a:t>
            </a:r>
          </a:p>
          <a:p>
            <a:pPr defTabSz="914367">
              <a:lnSpc>
                <a:spcPct val="90000"/>
              </a:lnSpc>
              <a:spcAft>
                <a:spcPts val="588"/>
              </a:spcAft>
            </a:pPr>
            <a:r>
              <a:rPr lang="en-US" sz="2353" dirty="0">
                <a:solidFill>
                  <a:prstClr val="black"/>
                </a:solidFill>
                <a:latin typeface="Segoe UI Light" panose="020B0502040204020203" pitchFamily="34" charset="0"/>
                <a:cs typeface="Segoe UI Light" panose="020B0502040204020203" pitchFamily="34" charset="0"/>
              </a:rPr>
              <a:t>(Value)</a:t>
            </a:r>
          </a:p>
        </p:txBody>
      </p:sp>
      <p:sp>
        <p:nvSpPr>
          <p:cNvPr id="6" name="Rectangle 5"/>
          <p:cNvSpPr/>
          <p:nvPr/>
        </p:nvSpPr>
        <p:spPr bwMode="auto">
          <a:xfrm>
            <a:off x="2354627" y="1953809"/>
            <a:ext cx="2407586" cy="3286891"/>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smtClean="0">
                <a:solidFill>
                  <a:srgbClr val="FFFFFF"/>
                </a:solidFill>
                <a:latin typeface="Segoe UI Light" panose="020B0502040204020203" pitchFamily="34" charset="0"/>
                <a:cs typeface="Segoe UI Light" panose="020B0502040204020203" pitchFamily="34" charset="0"/>
              </a:rPr>
              <a:t>Boards</a:t>
            </a:r>
          </a:p>
          <a:p>
            <a:pPr algn="ctr" defTabSz="914102" fontAlgn="base">
              <a:spcBef>
                <a:spcPct val="0"/>
              </a:spcBef>
              <a:spcAft>
                <a:spcPct val="0"/>
              </a:spcAft>
            </a:pPr>
            <a:endParaRPr lang="en-US" sz="3529" dirty="0">
              <a:solidFill>
                <a:srgbClr val="FFFFFF"/>
              </a:soli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3529" dirty="0">
                <a:solidFill>
                  <a:srgbClr val="FFFFFF"/>
                </a:solidFill>
                <a:latin typeface="Segoe UI Light" panose="020B0502040204020203" pitchFamily="34" charset="0"/>
                <a:cs typeface="Segoe UI Light" panose="020B0502040204020203" pitchFamily="34" charset="0"/>
              </a:rPr>
              <a:t/>
            </a:r>
            <a:br>
              <a:rPr lang="en-US" sz="3529" dirty="0">
                <a:solidFill>
                  <a:srgbClr val="FFFFFF"/>
                </a:solidFill>
                <a:latin typeface="Segoe UI Light" panose="020B0502040204020203" pitchFamily="34" charset="0"/>
                <a:cs typeface="Segoe UI Light" panose="020B0502040204020203" pitchFamily="34" charset="0"/>
              </a:rPr>
            </a:br>
            <a:r>
              <a:rPr lang="en-US" sz="3529" dirty="0">
                <a:solidFill>
                  <a:srgbClr val="FFFFFF"/>
                </a:solidFill>
                <a:latin typeface="Segoe UI Light" panose="020B0502040204020203" pitchFamily="34" charset="0"/>
                <a:cs typeface="Segoe UI Light" panose="020B0502040204020203" pitchFamily="34" charset="0"/>
              </a:rPr>
              <a:t/>
            </a:r>
            <a:br>
              <a:rPr lang="en-US" sz="3529" dirty="0">
                <a:solidFill>
                  <a:srgbClr val="FFFFFF"/>
                </a:solidFill>
                <a:latin typeface="Segoe UI Light" panose="020B0502040204020203" pitchFamily="34" charset="0"/>
                <a:cs typeface="Segoe UI Light" panose="020B0502040204020203" pitchFamily="34" charset="0"/>
              </a:rPr>
            </a:br>
            <a:endParaRPr lang="en-US" sz="3529" dirty="0">
              <a:solidFill>
                <a:srgbClr val="FFFFFF"/>
              </a:solidFill>
              <a:latin typeface="Segoe UI Light" panose="020B0502040204020203" pitchFamily="34" charset="0"/>
              <a:cs typeface="Segoe UI Light" panose="020B0502040204020203" pitchFamily="34" charset="0"/>
            </a:endParaRPr>
          </a:p>
        </p:txBody>
      </p:sp>
      <p:sp>
        <p:nvSpPr>
          <p:cNvPr id="7" name="Rectangle 6"/>
          <p:cNvSpPr/>
          <p:nvPr/>
        </p:nvSpPr>
        <p:spPr bwMode="auto">
          <a:xfrm>
            <a:off x="4762214" y="1953809"/>
            <a:ext cx="2315764" cy="3286891"/>
          </a:xfrm>
          <a:prstGeom prst="rect">
            <a:avLst/>
          </a:prstGeom>
          <a:solidFill>
            <a:srgbClr val="00509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Microsite</a:t>
            </a: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 name="Rectangle 7"/>
          <p:cNvSpPr/>
          <p:nvPr/>
        </p:nvSpPr>
        <p:spPr bwMode="auto">
          <a:xfrm>
            <a:off x="7077977" y="1953809"/>
            <a:ext cx="2539870" cy="3286891"/>
          </a:xfrm>
          <a:prstGeom prst="rect">
            <a:avLst/>
          </a:prstGeom>
          <a:solidFill>
            <a:srgbClr val="00188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Codename</a:t>
            </a:r>
          </a:p>
          <a:p>
            <a:pPr algn="ctr" defTabSz="914102" fontAlgn="base">
              <a:spcBef>
                <a:spcPct val="0"/>
              </a:spcBef>
              <a:spcAft>
                <a:spcPct val="0"/>
              </a:spcAft>
            </a:pPr>
            <a:r>
              <a:rPr lang="en-US" sz="3529" dirty="0" err="1"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Infopedia</a:t>
            </a:r>
            <a:endParaRPr lang="en-US" sz="352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 name="Right Arrow 2"/>
          <p:cNvSpPr/>
          <p:nvPr/>
        </p:nvSpPr>
        <p:spPr bwMode="auto">
          <a:xfrm>
            <a:off x="2354627" y="5106216"/>
            <a:ext cx="8264197" cy="448212"/>
          </a:xfrm>
          <a:prstGeom prst="rightArrow">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2" name="Group 11"/>
          <p:cNvGrpSpPr/>
          <p:nvPr/>
        </p:nvGrpSpPr>
        <p:grpSpPr>
          <a:xfrm>
            <a:off x="2850009" y="3339875"/>
            <a:ext cx="1442596" cy="1452613"/>
            <a:chOff x="408989" y="1363662"/>
            <a:chExt cx="1471523" cy="1481741"/>
          </a:xfrm>
        </p:grpSpPr>
        <p:sp>
          <p:nvSpPr>
            <p:cNvPr id="13" name="Rectangle 12"/>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4" name="TextBox 13"/>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Delve</a:t>
              </a:r>
            </a:p>
          </p:txBody>
        </p:sp>
      </p:grpSp>
      <p:sp>
        <p:nvSpPr>
          <p:cNvPr id="15" name="TextBox 14"/>
          <p:cNvSpPr txBox="1"/>
          <p:nvPr/>
        </p:nvSpPr>
        <p:spPr>
          <a:xfrm>
            <a:off x="2733666" y="2848635"/>
            <a:ext cx="1649507"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Delve</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2231" y="3636256"/>
            <a:ext cx="607137" cy="623695"/>
          </a:xfrm>
          <a:prstGeom prst="rect">
            <a:avLst/>
          </a:prstGeom>
          <a:noFill/>
        </p:spPr>
      </p:pic>
      <p:grpSp>
        <p:nvGrpSpPr>
          <p:cNvPr id="17" name="Group 16"/>
          <p:cNvGrpSpPr/>
          <p:nvPr/>
        </p:nvGrpSpPr>
        <p:grpSpPr>
          <a:xfrm>
            <a:off x="7542811" y="3339875"/>
            <a:ext cx="1442596" cy="1452613"/>
            <a:chOff x="408989" y="1363662"/>
            <a:chExt cx="1471523" cy="1481741"/>
          </a:xfrm>
        </p:grpSpPr>
        <p:sp>
          <p:nvSpPr>
            <p:cNvPr id="18" name="Rectangle 17"/>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TextBox 18"/>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a:t>
              </a:r>
              <a:r>
                <a:rPr lang="en-US" sz="1372" dirty="0" err="1">
                  <a:gradFill>
                    <a:gsLst>
                      <a:gs pos="2917">
                        <a:srgbClr val="FFFFFF"/>
                      </a:gs>
                      <a:gs pos="30000">
                        <a:srgbClr val="FFFFFF"/>
                      </a:gs>
                    </a:gsLst>
                    <a:lin ang="5400000" scaled="0"/>
                  </a:gradFill>
                </a:rPr>
                <a:t>InfoPedia</a:t>
              </a:r>
              <a:r>
                <a:rPr lang="en-US" sz="1372" dirty="0">
                  <a:gradFill>
                    <a:gsLst>
                      <a:gs pos="2917">
                        <a:srgbClr val="FFFFFF"/>
                      </a:gs>
                      <a:gs pos="30000">
                        <a:srgbClr val="FFFFFF"/>
                      </a:gs>
                    </a:gsLst>
                    <a:lin ang="5400000" scaled="0"/>
                  </a:gradFill>
                </a:rPr>
                <a:t>”</a:t>
              </a:r>
            </a:p>
          </p:txBody>
        </p:sp>
      </p:grpSp>
      <p:sp>
        <p:nvSpPr>
          <p:cNvPr id="21" name="Freeform 61"/>
          <p:cNvSpPr>
            <a:spLocks noEditPoints="1"/>
          </p:cNvSpPr>
          <p:nvPr/>
        </p:nvSpPr>
        <p:spPr bwMode="black">
          <a:xfrm>
            <a:off x="8063045" y="3603913"/>
            <a:ext cx="497767" cy="6236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sp>
        <p:nvSpPr>
          <p:cNvPr id="26" name="TextBox 25"/>
          <p:cNvSpPr txBox="1"/>
          <p:nvPr/>
        </p:nvSpPr>
        <p:spPr>
          <a:xfrm>
            <a:off x="5037575" y="3152135"/>
            <a:ext cx="2092470" cy="1674652"/>
          </a:xfrm>
          <a:prstGeom prst="rect">
            <a:avLst/>
          </a:prstGeom>
          <a:noFill/>
        </p:spPr>
        <p:txBody>
          <a:bodyPr wrap="square" lIns="179285" tIns="143428" rIns="179285" bIns="143428" rtlCol="0">
            <a:spAutoFit/>
          </a:bodyPr>
          <a:lstStyle/>
          <a:p>
            <a:pPr>
              <a:lnSpc>
                <a:spcPct val="90000"/>
              </a:lnSpc>
              <a:spcAft>
                <a:spcPts val="600"/>
              </a:spcAft>
            </a:pPr>
            <a:r>
              <a:rPr lang="en-US" sz="2000" dirty="0">
                <a:gradFill>
                  <a:gsLst>
                    <a:gs pos="2917">
                      <a:srgbClr val="FFFFFF"/>
                    </a:gs>
                    <a:gs pos="30000">
                      <a:srgbClr val="FFFFFF"/>
                    </a:gs>
                  </a:gsLst>
                  <a:lin ang="5400000" scaled="0"/>
                </a:gradFill>
                <a:latin typeface="Segoe UI Light"/>
              </a:rPr>
              <a:t>Microsites provide more control and context around a collection</a:t>
            </a:r>
          </a:p>
        </p:txBody>
      </p:sp>
    </p:spTree>
    <p:extLst>
      <p:ext uri="{BB962C8B-B14F-4D97-AF65-F5344CB8AC3E}">
        <p14:creationId xmlns:p14="http://schemas.microsoft.com/office/powerpoint/2010/main" val="344646735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1662" y="2766218"/>
            <a:ext cx="10515600" cy="1325563"/>
          </a:xfrm>
        </p:spPr>
        <p:txBody>
          <a:bodyPr/>
          <a:lstStyle/>
          <a:p>
            <a:r>
              <a:rPr lang="es-ES" dirty="0" smtClean="0"/>
              <a:t>Q&amp;A</a:t>
            </a:r>
            <a:endParaRPr lang="es-ES" dirty="0"/>
          </a:p>
        </p:txBody>
      </p:sp>
      <p:sp>
        <p:nvSpPr>
          <p:cNvPr id="5" name="Marcador de texto 15"/>
          <p:cNvSpPr txBox="1">
            <a:spLocks/>
          </p:cNvSpPr>
          <p:nvPr/>
        </p:nvSpPr>
        <p:spPr>
          <a:xfrm>
            <a:off x="4528426" y="4689645"/>
            <a:ext cx="8023225" cy="414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smtClean="0">
                <a:solidFill>
                  <a:schemeClr val="bg1"/>
                </a:solidFill>
              </a:rPr>
              <a:t>pablop@microsoft.com</a:t>
            </a:r>
          </a:p>
          <a:p>
            <a:pPr marL="0" indent="0">
              <a:buNone/>
            </a:pPr>
            <a:endParaRPr lang="es-ES" dirty="0">
              <a:solidFill>
                <a:schemeClr val="bg1"/>
              </a:solidFill>
            </a:endParaRPr>
          </a:p>
        </p:txBody>
      </p:sp>
      <p:sp>
        <p:nvSpPr>
          <p:cNvPr id="6" name="Marcador de texto 15"/>
          <p:cNvSpPr txBox="1">
            <a:spLocks/>
          </p:cNvSpPr>
          <p:nvPr/>
        </p:nvSpPr>
        <p:spPr>
          <a:xfrm>
            <a:off x="5121983" y="4091781"/>
            <a:ext cx="8023225" cy="414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smtClean="0">
                <a:solidFill>
                  <a:schemeClr val="bg1"/>
                </a:solidFill>
              </a:rPr>
              <a:t>@</a:t>
            </a:r>
            <a:r>
              <a:rPr lang="es-ES" dirty="0" err="1" smtClean="0">
                <a:solidFill>
                  <a:schemeClr val="bg1"/>
                </a:solidFill>
              </a:rPr>
              <a:t>pabloperis</a:t>
            </a:r>
            <a:endParaRPr lang="es-ES" dirty="0" smtClean="0">
              <a:solidFill>
                <a:schemeClr val="bg1"/>
              </a:solidFill>
            </a:endParaRPr>
          </a:p>
          <a:p>
            <a:pPr marL="0" indent="0">
              <a:buNone/>
            </a:pPr>
            <a:endParaRPr lang="es-ES" dirty="0">
              <a:solidFill>
                <a:schemeClr val="bg1"/>
              </a:solidFill>
            </a:endParaRPr>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¡Completa tu pasaporte!</a:t>
            </a:r>
            <a:endParaRPr lang="es-ES" dirty="0"/>
          </a:p>
        </p:txBody>
      </p:sp>
      <p:sp>
        <p:nvSpPr>
          <p:cNvPr id="6" name="Marcador de contenido 5"/>
          <p:cNvSpPr>
            <a:spLocks noGrp="1"/>
          </p:cNvSpPr>
          <p:nvPr>
            <p:ph idx="1"/>
          </p:nvPr>
        </p:nvSpPr>
        <p:spPr>
          <a:xfrm>
            <a:off x="274642" y="1825625"/>
            <a:ext cx="6076540" cy="4674412"/>
          </a:xfrm>
        </p:spPr>
        <p:txBody>
          <a:bodyPr>
            <a:normAutofit/>
          </a:bodyPr>
          <a:lstStyle/>
          <a:p>
            <a:r>
              <a:rPr lang="es-ES" dirty="0" smtClean="0"/>
              <a:t> Debes recorrer todos los stand de la conferencia</a:t>
            </a:r>
          </a:p>
          <a:p>
            <a:r>
              <a:rPr lang="es-ES" dirty="0"/>
              <a:t> </a:t>
            </a:r>
            <a:r>
              <a:rPr lang="es-ES" dirty="0" smtClean="0"/>
              <a:t>Solicita en cada stand su pegatina</a:t>
            </a:r>
          </a:p>
          <a:p>
            <a:r>
              <a:rPr lang="es-ES" dirty="0"/>
              <a:t> </a:t>
            </a:r>
            <a:r>
              <a:rPr lang="es-ES" dirty="0" smtClean="0"/>
              <a:t>Pégalas todas en el pasaporte</a:t>
            </a:r>
          </a:p>
          <a:p>
            <a:r>
              <a:rPr lang="es-ES" dirty="0"/>
              <a:t> </a:t>
            </a:r>
            <a:r>
              <a:rPr lang="es-ES" dirty="0" smtClean="0"/>
              <a:t>Una vez relleno, </a:t>
            </a:r>
            <a:r>
              <a:rPr lang="es-ES" b="1" dirty="0" smtClean="0"/>
              <a:t>solicita</a:t>
            </a:r>
            <a:r>
              <a:rPr lang="es-ES" dirty="0" smtClean="0"/>
              <a:t> a la azafata del mostrador interno (al lado del auditorio) tu </a:t>
            </a:r>
            <a:r>
              <a:rPr lang="es-ES" b="1" dirty="0" smtClean="0"/>
              <a:t>número de participación</a:t>
            </a:r>
          </a:p>
          <a:p>
            <a:r>
              <a:rPr lang="es-ES" dirty="0"/>
              <a:t> </a:t>
            </a:r>
            <a:r>
              <a:rPr lang="es-ES" dirty="0" smtClean="0"/>
              <a:t>¡El pasaporte completo </a:t>
            </a:r>
            <a:r>
              <a:rPr lang="es-ES" b="1" dirty="0" smtClean="0"/>
              <a:t>te permitirá </a:t>
            </a:r>
            <a:r>
              <a:rPr lang="es-ES" dirty="0" smtClean="0"/>
              <a:t>participar en el sorteo de los regalos de la conferencia!</a:t>
            </a:r>
          </a:p>
          <a:p>
            <a:endParaRPr lang="es-ES" dirty="0" smtClean="0"/>
          </a:p>
          <a:p>
            <a:endParaRPr lang="es-ES" dirty="0"/>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614214" y="582239"/>
            <a:ext cx="2042676" cy="4045688"/>
          </a:xfrm>
          <a:prstGeom prst="rect">
            <a:avLst/>
          </a:prstGeom>
        </p:spPr>
      </p:pic>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7081" y="2445483"/>
            <a:ext cx="2242630" cy="3157870"/>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0381" y="3579355"/>
            <a:ext cx="2600186" cy="3718649"/>
          </a:xfrm>
          <a:prstGeom prst="rect">
            <a:avLst/>
          </a:prstGeom>
        </p:spPr>
      </p:pic>
    </p:spTree>
    <p:extLst>
      <p:ext uri="{BB962C8B-B14F-4D97-AF65-F5344CB8AC3E}">
        <p14:creationId xmlns:p14="http://schemas.microsoft.com/office/powerpoint/2010/main" val="16280604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¡Rellena tu encuesta!</a:t>
            </a:r>
            <a:endParaRPr lang="es-ES" dirty="0"/>
          </a:p>
        </p:txBody>
      </p:sp>
      <p:sp>
        <p:nvSpPr>
          <p:cNvPr id="3" name="Marcador de contenido 2"/>
          <p:cNvSpPr>
            <a:spLocks noGrp="1"/>
          </p:cNvSpPr>
          <p:nvPr>
            <p:ph idx="1"/>
          </p:nvPr>
        </p:nvSpPr>
        <p:spPr>
          <a:xfrm>
            <a:off x="274642" y="1825625"/>
            <a:ext cx="6905880" cy="4351338"/>
          </a:xfrm>
        </p:spPr>
        <p:txBody>
          <a:bodyPr/>
          <a:lstStyle/>
          <a:p>
            <a:r>
              <a:rPr lang="es-ES" dirty="0" smtClean="0"/>
              <a:t> No olvides </a:t>
            </a:r>
            <a:r>
              <a:rPr lang="es-ES" b="1" dirty="0" smtClean="0"/>
              <a:t>rellenar las dos hojas </a:t>
            </a:r>
            <a:r>
              <a:rPr lang="es-ES" dirty="0" smtClean="0"/>
              <a:t>de encuesta.</a:t>
            </a:r>
          </a:p>
          <a:p>
            <a:r>
              <a:rPr lang="es-ES" dirty="0"/>
              <a:t> Una vez relleno, </a:t>
            </a:r>
            <a:r>
              <a:rPr lang="es-ES" b="1" dirty="0" smtClean="0"/>
              <a:t>entrégala </a:t>
            </a:r>
            <a:r>
              <a:rPr lang="es-ES" dirty="0" smtClean="0"/>
              <a:t>a </a:t>
            </a:r>
            <a:r>
              <a:rPr lang="es-ES" dirty="0"/>
              <a:t>la azafata del mostrador interno (al lado del auditorio</a:t>
            </a:r>
            <a:r>
              <a:rPr lang="es-ES" dirty="0" smtClean="0"/>
              <a:t>).</a:t>
            </a:r>
          </a:p>
          <a:p>
            <a:r>
              <a:rPr lang="es-ES" b="1" dirty="0"/>
              <a:t> </a:t>
            </a:r>
            <a:r>
              <a:rPr lang="es-ES" dirty="0" smtClean="0"/>
              <a:t>La azafata te entregará la bolsa con el </a:t>
            </a:r>
            <a:r>
              <a:rPr lang="es-ES" b="1" dirty="0" smtClean="0"/>
              <a:t>regalo</a:t>
            </a:r>
            <a:r>
              <a:rPr lang="es-ES" dirty="0" smtClean="0"/>
              <a:t> de la conferencia.</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932" y="2783788"/>
            <a:ext cx="1943631" cy="1943631"/>
          </a:xfrm>
          <a:prstGeom prst="rect">
            <a:avLst/>
          </a:prstGeom>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521" y="2700397"/>
            <a:ext cx="2600186" cy="3718649"/>
          </a:xfrm>
          <a:prstGeom prst="rect">
            <a:avLst/>
          </a:prstGeom>
        </p:spPr>
      </p:pic>
    </p:spTree>
    <p:extLst>
      <p:ext uri="{BB962C8B-B14F-4D97-AF65-F5344CB8AC3E}">
        <p14:creationId xmlns:p14="http://schemas.microsoft.com/office/powerpoint/2010/main" val="254576095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flipH="1">
            <a:off x="-29879" y="5938001"/>
            <a:ext cx="4167706" cy="959283"/>
            <a:chOff x="6728944" y="5740313"/>
            <a:chExt cx="3334220" cy="767440"/>
          </a:xfrm>
        </p:grpSpPr>
        <p:grpSp>
          <p:nvGrpSpPr>
            <p:cNvPr id="21" name="Group 20"/>
            <p:cNvGrpSpPr/>
            <p:nvPr/>
          </p:nvGrpSpPr>
          <p:grpSpPr>
            <a:xfrm>
              <a:off x="7314215" y="5740313"/>
              <a:ext cx="214313" cy="415924"/>
              <a:chOff x="5984180" y="5464772"/>
              <a:chExt cx="214313" cy="415924"/>
            </a:xfrm>
          </p:grpSpPr>
          <p:sp>
            <p:nvSpPr>
              <p:cNvPr id="26" name="Freeform 5"/>
              <p:cNvSpPr>
                <a:spLocks/>
              </p:cNvSpPr>
              <p:nvPr/>
            </p:nvSpPr>
            <p:spPr bwMode="auto">
              <a:xfrm>
                <a:off x="6073080" y="5718771"/>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7" name="Freeform 6"/>
              <p:cNvSpPr>
                <a:spLocks/>
              </p:cNvSpPr>
              <p:nvPr/>
            </p:nvSpPr>
            <p:spPr bwMode="auto">
              <a:xfrm>
                <a:off x="5984180" y="5575895"/>
                <a:ext cx="214313"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8" name="Freeform 7"/>
              <p:cNvSpPr>
                <a:spLocks/>
              </p:cNvSpPr>
              <p:nvPr/>
            </p:nvSpPr>
            <p:spPr bwMode="auto">
              <a:xfrm>
                <a:off x="6012755" y="5464772"/>
                <a:ext cx="157163" cy="157163"/>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grpSp>
        <p:sp>
          <p:nvSpPr>
            <p:cNvPr id="22" name="Freeform 30"/>
            <p:cNvSpPr>
              <a:spLocks/>
            </p:cNvSpPr>
            <p:nvPr/>
          </p:nvSpPr>
          <p:spPr bwMode="auto">
            <a:xfrm>
              <a:off x="6728944" y="6014265"/>
              <a:ext cx="1831193" cy="487929"/>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79A500"/>
            </a:solidFill>
            <a:ln>
              <a:noFill/>
            </a:ln>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3" name="Freeform 19"/>
            <p:cNvSpPr>
              <a:spLocks/>
            </p:cNvSpPr>
            <p:nvPr/>
          </p:nvSpPr>
          <p:spPr bwMode="auto">
            <a:xfrm>
              <a:off x="7462309" y="5823683"/>
              <a:ext cx="2600855" cy="684070"/>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 name="connsiteX0" fmla="*/ 702 w 10759"/>
                <a:gd name="connsiteY0" fmla="*/ 8327 h 8327"/>
                <a:gd name="connsiteX1" fmla="*/ 759 w 10759"/>
                <a:gd name="connsiteY1" fmla="*/ 6981 h 8327"/>
                <a:gd name="connsiteX2" fmla="*/ 10759 w 10759"/>
                <a:gd name="connsiteY2" fmla="*/ 6981 h 8327"/>
                <a:gd name="connsiteX3" fmla="*/ 10759 w 10759"/>
                <a:gd name="connsiteY3" fmla="*/ 5028 h 8327"/>
                <a:gd name="connsiteX4" fmla="*/ 702 w 10759"/>
                <a:gd name="connsiteY4" fmla="*/ 8327 h 8327"/>
                <a:gd name="connsiteX0" fmla="*/ 653 w 10001"/>
                <a:gd name="connsiteY0" fmla="*/ 10000 h 10000"/>
                <a:gd name="connsiteX1" fmla="*/ 706 w 10001"/>
                <a:gd name="connsiteY1" fmla="*/ 8384 h 10000"/>
                <a:gd name="connsiteX2" fmla="*/ 10001 w 10001"/>
                <a:gd name="connsiteY2" fmla="*/ 10000 h 10000"/>
                <a:gd name="connsiteX3" fmla="*/ 10001 w 10001"/>
                <a:gd name="connsiteY3" fmla="*/ 6038 h 10000"/>
                <a:gd name="connsiteX4" fmla="*/ 653 w 10001"/>
                <a:gd name="connsiteY4" fmla="*/ 10000 h 10000"/>
                <a:gd name="connsiteX0" fmla="*/ 0 w 9348"/>
                <a:gd name="connsiteY0" fmla="*/ 10000 h 10000"/>
                <a:gd name="connsiteX1" fmla="*/ 2596 w 9348"/>
                <a:gd name="connsiteY1" fmla="*/ 9892 h 10000"/>
                <a:gd name="connsiteX2" fmla="*/ 9348 w 9348"/>
                <a:gd name="connsiteY2" fmla="*/ 10000 h 10000"/>
                <a:gd name="connsiteX3" fmla="*/ 9348 w 9348"/>
                <a:gd name="connsiteY3" fmla="*/ 6038 h 10000"/>
                <a:gd name="connsiteX4" fmla="*/ 0 w 934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 h="10000">
                  <a:moveTo>
                    <a:pt x="0" y="10000"/>
                  </a:moveTo>
                  <a:cubicBezTo>
                    <a:pt x="0" y="10000"/>
                    <a:pt x="1038" y="9892"/>
                    <a:pt x="2596" y="9892"/>
                  </a:cubicBezTo>
                  <a:cubicBezTo>
                    <a:pt x="4154" y="9892"/>
                    <a:pt x="9348" y="10000"/>
                    <a:pt x="9348" y="10000"/>
                  </a:cubicBezTo>
                  <a:lnTo>
                    <a:pt x="9348" y="6038"/>
                  </a:lnTo>
                  <a:cubicBezTo>
                    <a:pt x="6604" y="-3626"/>
                    <a:pt x="2542" y="-1241"/>
                    <a:pt x="0" y="100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4" name="Freeform 30"/>
            <p:cNvSpPr>
              <a:spLocks/>
            </p:cNvSpPr>
            <p:nvPr/>
          </p:nvSpPr>
          <p:spPr bwMode="auto">
            <a:xfrm>
              <a:off x="7662813" y="6140099"/>
              <a:ext cx="1365284" cy="363784"/>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5" name="Freeform 30"/>
            <p:cNvSpPr>
              <a:spLocks/>
            </p:cNvSpPr>
            <p:nvPr/>
          </p:nvSpPr>
          <p:spPr bwMode="auto">
            <a:xfrm>
              <a:off x="9374073" y="6097585"/>
              <a:ext cx="687365" cy="404608"/>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 name="connsiteX0" fmla="*/ 6194 w 10014"/>
                <a:gd name="connsiteY0" fmla="*/ 0 h 8397"/>
                <a:gd name="connsiteX1" fmla="*/ 6194 w 10014"/>
                <a:gd name="connsiteY1" fmla="*/ 0 h 8397"/>
                <a:gd name="connsiteX2" fmla="*/ 2455 w 10014"/>
                <a:gd name="connsiteY2" fmla="*/ 1641 h 8397"/>
                <a:gd name="connsiteX3" fmla="*/ 14 w 10014"/>
                <a:gd name="connsiteY3" fmla="*/ 8397 h 8397"/>
                <a:gd name="connsiteX4" fmla="*/ 3564 w 10014"/>
                <a:gd name="connsiteY4" fmla="*/ 8397 h 8397"/>
                <a:gd name="connsiteX5" fmla="*/ 10014 w 10014"/>
                <a:gd name="connsiteY5" fmla="*/ 8397 h 8397"/>
                <a:gd name="connsiteX6" fmla="*/ 6194 w 10014"/>
                <a:gd name="connsiteY6" fmla="*/ 0 h 8397"/>
                <a:gd name="connsiteX0" fmla="*/ 6185 w 10000"/>
                <a:gd name="connsiteY0" fmla="*/ 0 h 10000"/>
                <a:gd name="connsiteX1" fmla="*/ 6185 w 10000"/>
                <a:gd name="connsiteY1" fmla="*/ 0 h 10000"/>
                <a:gd name="connsiteX2" fmla="*/ 2452 w 10000"/>
                <a:gd name="connsiteY2" fmla="*/ 1954 h 10000"/>
                <a:gd name="connsiteX3" fmla="*/ 14 w 10000"/>
                <a:gd name="connsiteY3" fmla="*/ 10000 h 10000"/>
                <a:gd name="connsiteX4" fmla="*/ 2422 w 10000"/>
                <a:gd name="connsiteY4" fmla="*/ 10000 h 10000"/>
                <a:gd name="connsiteX5" fmla="*/ 10000 w 10000"/>
                <a:gd name="connsiteY5" fmla="*/ 10000 h 10000"/>
                <a:gd name="connsiteX6" fmla="*/ 6185 w 10000"/>
                <a:gd name="connsiteY6" fmla="*/ 0 h 10000"/>
                <a:gd name="connsiteX0" fmla="*/ 10000 w 10080"/>
                <a:gd name="connsiteY0" fmla="*/ 10495 h 10495"/>
                <a:gd name="connsiteX1" fmla="*/ 6185 w 10080"/>
                <a:gd name="connsiteY1" fmla="*/ 495 h 10495"/>
                <a:gd name="connsiteX2" fmla="*/ 2452 w 10080"/>
                <a:gd name="connsiteY2" fmla="*/ 2449 h 10495"/>
                <a:gd name="connsiteX3" fmla="*/ 14 w 10080"/>
                <a:gd name="connsiteY3" fmla="*/ 10495 h 10495"/>
                <a:gd name="connsiteX4" fmla="*/ 2422 w 10080"/>
                <a:gd name="connsiteY4" fmla="*/ 10495 h 10495"/>
                <a:gd name="connsiteX5" fmla="*/ 10000 w 10080"/>
                <a:gd name="connsiteY5" fmla="*/ 10495 h 10495"/>
                <a:gd name="connsiteX0" fmla="*/ 10000 w 10000"/>
                <a:gd name="connsiteY0" fmla="*/ 8046 h 8046"/>
                <a:gd name="connsiteX1" fmla="*/ 2452 w 10000"/>
                <a:gd name="connsiteY1" fmla="*/ 0 h 8046"/>
                <a:gd name="connsiteX2" fmla="*/ 14 w 10000"/>
                <a:gd name="connsiteY2" fmla="*/ 8046 h 8046"/>
                <a:gd name="connsiteX3" fmla="*/ 2422 w 10000"/>
                <a:gd name="connsiteY3" fmla="*/ 8046 h 8046"/>
                <a:gd name="connsiteX4" fmla="*/ 10000 w 10000"/>
                <a:gd name="connsiteY4" fmla="*/ 8046 h 8046"/>
                <a:gd name="connsiteX0" fmla="*/ 2422 w 2452"/>
                <a:gd name="connsiteY0" fmla="*/ 10000 h 10000"/>
                <a:gd name="connsiteX1" fmla="*/ 2452 w 2452"/>
                <a:gd name="connsiteY1" fmla="*/ 0 h 10000"/>
                <a:gd name="connsiteX2" fmla="*/ 14 w 2452"/>
                <a:gd name="connsiteY2" fmla="*/ 10000 h 10000"/>
                <a:gd name="connsiteX3" fmla="*/ 2422 w 2452"/>
                <a:gd name="connsiteY3" fmla="*/ 10000 h 10000"/>
                <a:gd name="connsiteX0" fmla="*/ 9882 w 9891"/>
                <a:gd name="connsiteY0" fmla="*/ 7892 h 7892"/>
                <a:gd name="connsiteX1" fmla="*/ 9863 w 9891"/>
                <a:gd name="connsiteY1" fmla="*/ 0 h 7892"/>
                <a:gd name="connsiteX2" fmla="*/ 61 w 9891"/>
                <a:gd name="connsiteY2" fmla="*/ 7892 h 7892"/>
                <a:gd name="connsiteX3" fmla="*/ 9882 w 9891"/>
                <a:gd name="connsiteY3" fmla="*/ 7892 h 7892"/>
                <a:gd name="connsiteX0" fmla="*/ 9997 w 10006"/>
                <a:gd name="connsiteY0" fmla="*/ 10000 h 10000"/>
                <a:gd name="connsiteX1" fmla="*/ 9978 w 10006"/>
                <a:gd name="connsiteY1" fmla="*/ 0 h 10000"/>
                <a:gd name="connsiteX2" fmla="*/ 68 w 10006"/>
                <a:gd name="connsiteY2" fmla="*/ 10000 h 10000"/>
                <a:gd name="connsiteX3" fmla="*/ 9997 w 10006"/>
                <a:gd name="connsiteY3" fmla="*/ 10000 h 10000"/>
                <a:gd name="connsiteX0" fmla="*/ 9929 w 9938"/>
                <a:gd name="connsiteY0" fmla="*/ 10000 h 10000"/>
                <a:gd name="connsiteX1" fmla="*/ 9910 w 9938"/>
                <a:gd name="connsiteY1" fmla="*/ 0 h 10000"/>
                <a:gd name="connsiteX2" fmla="*/ 0 w 9938"/>
                <a:gd name="connsiteY2" fmla="*/ 10000 h 10000"/>
                <a:gd name="connsiteX3" fmla="*/ 9929 w 9938"/>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938" h="10000">
                  <a:moveTo>
                    <a:pt x="9929" y="10000"/>
                  </a:moveTo>
                  <a:cubicBezTo>
                    <a:pt x="9969" y="5777"/>
                    <a:pt x="9868" y="4223"/>
                    <a:pt x="9910" y="0"/>
                  </a:cubicBezTo>
                  <a:cubicBezTo>
                    <a:pt x="4956" y="1410"/>
                    <a:pt x="1581" y="6431"/>
                    <a:pt x="0" y="10000"/>
                  </a:cubicBezTo>
                  <a:lnTo>
                    <a:pt x="9929" y="10000"/>
                  </a:lnTo>
                  <a:close/>
                </a:path>
              </a:pathLst>
            </a:custGeom>
            <a:solidFill>
              <a:srgbClr val="79A500"/>
            </a:solidFill>
            <a:ln>
              <a:noFill/>
            </a:ln>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grpSp>
      <p:graphicFrame>
        <p:nvGraphicFramePr>
          <p:cNvPr id="37" name="Table 1"/>
          <p:cNvGraphicFramePr>
            <a:graphicFrameLocks noGrp="1"/>
          </p:cNvGraphicFramePr>
          <p:nvPr>
            <p:extLst/>
          </p:nvPr>
        </p:nvGraphicFramePr>
        <p:xfrm>
          <a:off x="1275329" y="1471253"/>
          <a:ext cx="9678094" cy="4488767"/>
        </p:xfrm>
        <a:graphic>
          <a:graphicData uri="http://schemas.openxmlformats.org/drawingml/2006/table">
            <a:tbl>
              <a:tblPr firstRow="1" firstCol="1" bandRow="1">
                <a:tableStyleId>{5FD0F851-EC5A-4D38-B0AD-8093EC10F338}</a:tableStyleId>
              </a:tblPr>
              <a:tblGrid>
                <a:gridCol w="977130">
                  <a:extLst>
                    <a:ext uri="{9D8B030D-6E8A-4147-A177-3AD203B41FA5}">
                      <a16:colId xmlns="" xmlns:a16="http://schemas.microsoft.com/office/drawing/2014/main" val="3338268882"/>
                    </a:ext>
                  </a:extLst>
                </a:gridCol>
                <a:gridCol w="4429066">
                  <a:extLst>
                    <a:ext uri="{9D8B030D-6E8A-4147-A177-3AD203B41FA5}">
                      <a16:colId xmlns="" xmlns:a16="http://schemas.microsoft.com/office/drawing/2014/main" val="20001"/>
                    </a:ext>
                  </a:extLst>
                </a:gridCol>
                <a:gridCol w="77256">
                  <a:extLst>
                    <a:ext uri="{9D8B030D-6E8A-4147-A177-3AD203B41FA5}">
                      <a16:colId xmlns="" xmlns:a16="http://schemas.microsoft.com/office/drawing/2014/main" val="3320773927"/>
                    </a:ext>
                  </a:extLst>
                </a:gridCol>
                <a:gridCol w="2571380">
                  <a:extLst>
                    <a:ext uri="{9D8B030D-6E8A-4147-A177-3AD203B41FA5}">
                      <a16:colId xmlns="" xmlns:a16="http://schemas.microsoft.com/office/drawing/2014/main" val="1974091929"/>
                    </a:ext>
                  </a:extLst>
                </a:gridCol>
                <a:gridCol w="811631">
                  <a:extLst>
                    <a:ext uri="{9D8B030D-6E8A-4147-A177-3AD203B41FA5}">
                      <a16:colId xmlns="" xmlns:a16="http://schemas.microsoft.com/office/drawing/2014/main" val="2343549540"/>
                    </a:ext>
                  </a:extLst>
                </a:gridCol>
                <a:gridCol w="811631">
                  <a:extLst>
                    <a:ext uri="{9D8B030D-6E8A-4147-A177-3AD203B41FA5}">
                      <a16:colId xmlns="" xmlns:a16="http://schemas.microsoft.com/office/drawing/2014/main" val="20005"/>
                    </a:ext>
                  </a:extLst>
                </a:gridCol>
              </a:tblGrid>
              <a:tr h="306595">
                <a:tc gridSpan="5">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400" dirty="0" smtClean="0">
                          <a:effectLst/>
                        </a:rPr>
                        <a:t>Tuesday  (5/5/2015)</a:t>
                      </a:r>
                      <a:endParaRPr lang="en-US" sz="1400" dirty="0" smtClean="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spcBef>
                          <a:spcPts val="0"/>
                        </a:spcBef>
                        <a:spcAft>
                          <a:spcPts val="0"/>
                        </a:spcAft>
                      </a:pPr>
                      <a:endParaRPr lang="en-US" sz="12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2896" marR="52896" marT="0" marB="0" anchor="b"/>
                </a:tc>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endParaRPr lang="en-US" sz="1400" dirty="0" smtClean="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extLst>
                  <a:ext uri="{0D108BD9-81ED-4DB2-BD59-A6C34878D82A}">
                    <a16:rowId xmlns="" xmlns:a16="http://schemas.microsoft.com/office/drawing/2014/main" val="501338362"/>
                  </a:ext>
                </a:extLst>
              </a:tr>
              <a:tr h="306595">
                <a:tc>
                  <a:txBody>
                    <a:bodyPr/>
                    <a:lstStyle/>
                    <a:p>
                      <a:pPr marL="0" marR="0">
                        <a:spcBef>
                          <a:spcPts val="0"/>
                        </a:spcBef>
                        <a:spcAft>
                          <a:spcPts val="0"/>
                        </a:spcAft>
                      </a:pPr>
                      <a:r>
                        <a:rPr lang="en-US" sz="1400" dirty="0" smtClean="0">
                          <a:effectLst/>
                        </a:rPr>
                        <a:t> BRK2173</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dirty="0">
                          <a:effectLst/>
                        </a:rPr>
                        <a:t>Intelligent, Ready-to-Go </a:t>
                      </a:r>
                      <a:r>
                        <a:rPr lang="en-US" sz="1400" dirty="0" err="1">
                          <a:effectLst/>
                        </a:rPr>
                        <a:t>NextGen</a:t>
                      </a:r>
                      <a:r>
                        <a:rPr lang="en-US" sz="1400" dirty="0">
                          <a:effectLst/>
                        </a:rPr>
                        <a:t> Portals in Office 365</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a:effectLst/>
                        </a:rPr>
                        <a:t>Adam Harmetz; Mark Kashman</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a:effectLst/>
                        </a:rPr>
                        <a:t>9:00AM</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Calibri" panose="020F0502020204030204" pitchFamily="34" charset="0"/>
                          <a:ea typeface="MS Mincho" panose="02020609040205080304" pitchFamily="49" charset="-128"/>
                          <a:cs typeface="Times New Roman" panose="02020603050405020304" pitchFamily="18" charset="0"/>
                        </a:rPr>
                        <a:t>S103</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690759095"/>
                  </a:ext>
                </a:extLst>
              </a:tr>
              <a:tr h="418332">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 BRK1105</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Office Delve and Office Graph</a:t>
                      </a:r>
                      <a:r>
                        <a:rPr lang="en-US" sz="1400" baseline="0" dirty="0" smtClean="0">
                          <a:effectLst/>
                          <a:latin typeface="+mn-lt"/>
                          <a:ea typeface="MS Mincho" panose="02020609040205080304" pitchFamily="49" charset="-128"/>
                          <a:cs typeface="Times New Roman" panose="02020603050405020304" pitchFamily="18" charset="0"/>
                        </a:rPr>
                        <a:t> Vision and Roadmap</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Ashok Kuppusamy,</a:t>
                      </a:r>
                      <a:r>
                        <a:rPr lang="en-US" sz="1400" baseline="0" dirty="0" smtClean="0">
                          <a:effectLst/>
                          <a:latin typeface="+mn-lt"/>
                          <a:ea typeface="MS Mincho" panose="02020609040205080304" pitchFamily="49" charset="-128"/>
                          <a:cs typeface="Times New Roman" panose="02020603050405020304" pitchFamily="18" charset="0"/>
                        </a:rPr>
                        <a:t> Cem Aykan, Fredrik Holm</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10:45AM</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S102</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10002"/>
                  </a:ext>
                </a:extLst>
              </a:tr>
              <a:tr h="260311">
                <a:tc gridSpan="5">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400" dirty="0" smtClean="0">
                          <a:effectLst/>
                        </a:rPr>
                        <a:t>Wednesday (5/6/2015)</a:t>
                      </a:r>
                      <a:endParaRPr lang="en-US" sz="1400"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spcBef>
                          <a:spcPts val="0"/>
                        </a:spcBef>
                        <a:spcAft>
                          <a:spcPts val="0"/>
                        </a:spcAft>
                      </a:pPr>
                      <a:endParaRPr lang="en-US" sz="1200">
                        <a:effectLst/>
                        <a:latin typeface="Calibri" panose="020F0502020204030204" pitchFamily="34" charset="0"/>
                        <a:ea typeface="MS Mincho" panose="02020609040205080304" pitchFamily="49" charset="-128"/>
                        <a:cs typeface="Times New Roman" panose="02020603050405020304" pitchFamily="18" charset="0"/>
                      </a:endParaRPr>
                    </a:p>
                  </a:txBody>
                  <a:tcPr marL="52896" marR="52896" marT="0" marB="0" anchor="b"/>
                </a:tc>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endParaRPr lang="en-US" sz="1400"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extLst>
                  <a:ext uri="{0D108BD9-81ED-4DB2-BD59-A6C34878D82A}">
                    <a16:rowId xmlns="" xmlns:a16="http://schemas.microsoft.com/office/drawing/2014/main" val="3571193585"/>
                  </a:ext>
                </a:extLst>
              </a:tr>
              <a:tr h="418332">
                <a:tc>
                  <a:txBody>
                    <a:bodyPr/>
                    <a:lstStyle/>
                    <a:p>
                      <a:pPr marL="0" marR="0">
                        <a:spcBef>
                          <a:spcPts val="0"/>
                        </a:spcBef>
                        <a:spcAft>
                          <a:spcPts val="0"/>
                        </a:spcAft>
                      </a:pPr>
                      <a:r>
                        <a:rPr lang="en-US" sz="1400" dirty="0" smtClean="0">
                          <a:effectLst/>
                        </a:rPr>
                        <a:t> BRK2176</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a:effectLst/>
                        </a:rPr>
                        <a:t>A New People Experience in Delve: Discover People Through Content, and Content Through People</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a:effectLst/>
                        </a:rPr>
                        <a:t>Stefan Debald; Welly Lee</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a:effectLst/>
                        </a:rPr>
                        <a:t>10:45AM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647404257"/>
                  </a:ext>
                </a:extLst>
              </a:tr>
              <a:tr h="418332">
                <a:tc>
                  <a:txBody>
                    <a:bodyPr/>
                    <a:lstStyle/>
                    <a:p>
                      <a:pPr marL="0" marR="0">
                        <a:spcBef>
                          <a:spcPts val="0"/>
                        </a:spcBef>
                        <a:spcAft>
                          <a:spcPts val="0"/>
                        </a:spcAft>
                      </a:pPr>
                      <a:r>
                        <a:rPr lang="en-US" sz="1400" dirty="0" smtClean="0">
                          <a:effectLst/>
                        </a:rPr>
                        <a:t> BRK2174</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a:effectLst/>
                        </a:rPr>
                        <a:t>The New Knowledge Management Portal in Office 365</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a:effectLst/>
                        </a:rPr>
                        <a:t>Christopher Kehler; Victor Poznanski</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a:effectLst/>
                        </a:rPr>
                        <a:t>1:30PM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Calibri" panose="020F0502020204030204" pitchFamily="34" charset="0"/>
                          <a:ea typeface="MS Mincho" panose="02020609040205080304" pitchFamily="49" charset="-128"/>
                          <a:cs typeface="Times New Roman" panose="02020603050405020304" pitchFamily="18" charset="0"/>
                        </a:rPr>
                        <a:t>S104</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2433087965"/>
                  </a:ext>
                </a:extLst>
              </a:tr>
              <a:tr h="418332">
                <a:tc>
                  <a:txBody>
                    <a:bodyPr/>
                    <a:lstStyle/>
                    <a:p>
                      <a:pPr marL="0" marR="0">
                        <a:spcBef>
                          <a:spcPts val="0"/>
                        </a:spcBef>
                        <a:spcAft>
                          <a:spcPts val="0"/>
                        </a:spcAft>
                      </a:pPr>
                      <a:r>
                        <a:rPr lang="en-US" sz="1400" dirty="0" smtClean="0">
                          <a:effectLst/>
                        </a:rPr>
                        <a:t> BRK2133</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a:effectLst/>
                        </a:rPr>
                        <a:t>Collaborate on Files and Information within Office 365 Groups</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a:effectLst/>
                        </a:rPr>
                        <a:t>Andrew Haon; Eric Zenz</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a:effectLst/>
                        </a:rPr>
                        <a:t>3:15PM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Calibri" panose="020F0502020204030204" pitchFamily="34" charset="0"/>
                          <a:ea typeface="MS Mincho" panose="02020609040205080304" pitchFamily="49" charset="-128"/>
                          <a:cs typeface="Times New Roman" panose="02020603050405020304" pitchFamily="18" charset="0"/>
                        </a:rPr>
                        <a:t>S100</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3543534035"/>
                  </a:ext>
                </a:extLst>
              </a:tr>
              <a:tr h="418332">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 BRK2107</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Break Down Organizational Silos and Gain New Insights with Office Graph and Office Delve</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Gary Danoys  and Steve Nguyen </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3:15PM</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S103</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r>
              <a:tr h="418332">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 BRK3134</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Implementing</a:t>
                      </a:r>
                      <a:r>
                        <a:rPr lang="en-US" sz="1400" baseline="0" dirty="0" smtClean="0">
                          <a:effectLst/>
                          <a:latin typeface="+mn-lt"/>
                          <a:ea typeface="MS Mincho" panose="02020609040205080304" pitchFamily="49" charset="-128"/>
                          <a:cs typeface="Times New Roman" panose="02020603050405020304" pitchFamily="18" charset="0"/>
                        </a:rPr>
                        <a:t> Next Generation SharePoint Hybrid Search With The Cloud Search Service Application</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Manas Biswas, Kathrine Hammervold</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5:00PM</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S404</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10007"/>
                  </a:ext>
                </a:extLst>
              </a:tr>
              <a:tr h="250091">
                <a:tc gridSpan="5">
                  <a:txBody>
                    <a:bodyPr/>
                    <a:lstStyle/>
                    <a:p>
                      <a:pPr marL="0" marR="0" algn="ctr">
                        <a:spcBef>
                          <a:spcPts val="0"/>
                        </a:spcBef>
                        <a:spcAft>
                          <a:spcPts val="0"/>
                        </a:spcAft>
                      </a:pPr>
                      <a:r>
                        <a:rPr lang="en-US" sz="1400" dirty="0" smtClean="0">
                          <a:effectLst/>
                        </a:rPr>
                        <a:t>Thursday (5/7/2015)</a:t>
                      </a:r>
                      <a:endParaRPr lang="en-US" sz="1400"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spcBef>
                          <a:spcPts val="0"/>
                        </a:spcBef>
                        <a:spcAft>
                          <a:spcPts val="0"/>
                        </a:spcAft>
                      </a:pPr>
                      <a:endParaRPr lang="en-US" sz="1200">
                        <a:effectLst/>
                        <a:latin typeface="Calibri" panose="020F0502020204030204" pitchFamily="34" charset="0"/>
                        <a:ea typeface="MS Mincho" panose="02020609040205080304" pitchFamily="49" charset="-128"/>
                        <a:cs typeface="Times New Roman" panose="02020603050405020304" pitchFamily="18" charset="0"/>
                      </a:endParaRPr>
                    </a:p>
                  </a:txBody>
                  <a:tcPr marL="52896" marR="52896" marT="0" marB="0" anchor="b"/>
                </a:tc>
                <a:tc>
                  <a:txBody>
                    <a:bodyPr/>
                    <a:lstStyle/>
                    <a:p>
                      <a:pPr marL="0" marR="0" algn="ctr">
                        <a:spcBef>
                          <a:spcPts val="0"/>
                        </a:spcBef>
                        <a:spcAft>
                          <a:spcPts val="0"/>
                        </a:spcAft>
                      </a:pPr>
                      <a:endParaRPr lang="en-US" sz="1400"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extLst>
                  <a:ext uri="{0D108BD9-81ED-4DB2-BD59-A6C34878D82A}">
                    <a16:rowId xmlns="" xmlns:a16="http://schemas.microsoft.com/office/drawing/2014/main" val="557053008"/>
                  </a:ext>
                </a:extLst>
              </a:tr>
              <a:tr h="418332">
                <a:tc>
                  <a:txBody>
                    <a:bodyPr/>
                    <a:lstStyle/>
                    <a:p>
                      <a:pPr marL="0" marR="0">
                        <a:spcBef>
                          <a:spcPts val="0"/>
                        </a:spcBef>
                        <a:spcAft>
                          <a:spcPts val="0"/>
                        </a:spcAft>
                      </a:pPr>
                      <a:r>
                        <a:rPr lang="en-US" sz="1400" dirty="0" smtClean="0">
                          <a:effectLst/>
                        </a:rPr>
                        <a:t> BRK3155</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a:effectLst/>
                        </a:rPr>
                        <a:t>Office 365 Video and Custom Solutions Built on Azure Media Services</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a:effectLst/>
                        </a:rPr>
                        <a:t>Ashish Chawla; Marc Mroz</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a:effectLst/>
                        </a:rPr>
                        <a:t>9:00AM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Calibri" panose="020F0502020204030204" pitchFamily="34" charset="0"/>
                          <a:ea typeface="MS Mincho" panose="02020609040205080304" pitchFamily="49" charset="-128"/>
                          <a:cs typeface="Times New Roman" panose="02020603050405020304" pitchFamily="18" charset="0"/>
                        </a:rPr>
                        <a:t>S105d</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2791852854"/>
                  </a:ext>
                </a:extLst>
              </a:tr>
              <a:tr h="378135">
                <a:tc>
                  <a:txBody>
                    <a:bodyPr/>
                    <a:lstStyle/>
                    <a:p>
                      <a:pPr marL="0" marR="0">
                        <a:spcBef>
                          <a:spcPts val="0"/>
                        </a:spcBef>
                        <a:spcAft>
                          <a:spcPts val="0"/>
                        </a:spcAft>
                      </a:pPr>
                      <a:r>
                        <a:rPr lang="en-US" sz="1400" dirty="0" smtClean="0">
                          <a:effectLst/>
                        </a:rPr>
                        <a:t> BRK2205</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a:effectLst/>
                        </a:rPr>
                        <a:t>Behind the scenes: Engineering NextGen Portals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a:effectLst/>
                        </a:rPr>
                        <a:t>Daniel Kogan; Jeremy Kelley</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dirty="0">
                          <a:effectLst/>
                        </a:rPr>
                        <a:t>9:00AM</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Calibri" panose="020F0502020204030204" pitchFamily="34" charset="0"/>
                          <a:ea typeface="MS Mincho" panose="02020609040205080304" pitchFamily="49" charset="-128"/>
                          <a:cs typeface="Times New Roman" panose="02020603050405020304" pitchFamily="18" charset="0"/>
                        </a:rPr>
                        <a:t>E350</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881337174"/>
                  </a:ext>
                </a:extLst>
              </a:tr>
            </a:tbl>
          </a:graphicData>
        </a:graphic>
      </p:graphicFrame>
      <p:sp>
        <p:nvSpPr>
          <p:cNvPr id="13" name="Title 3"/>
          <p:cNvSpPr txBox="1">
            <a:spLocks/>
          </p:cNvSpPr>
          <p:nvPr/>
        </p:nvSpPr>
        <p:spPr>
          <a:xfrm>
            <a:off x="274639" y="295275"/>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s-ES" sz="4800" dirty="0" err="1" smtClean="0">
                <a:gradFill>
                  <a:gsLst>
                    <a:gs pos="1250">
                      <a:srgbClr val="505050"/>
                    </a:gs>
                    <a:gs pos="100000">
                      <a:srgbClr val="505050"/>
                    </a:gs>
                  </a:gsLst>
                  <a:lin ang="5400000" scaled="0"/>
                </a:gradFill>
                <a:latin typeface="Segoe UI Light"/>
              </a:rPr>
              <a:t>Disclaimer</a:t>
            </a:r>
            <a:r>
              <a:rPr lang="es-ES" sz="4800" dirty="0" smtClean="0">
                <a:gradFill>
                  <a:gsLst>
                    <a:gs pos="1250">
                      <a:srgbClr val="505050"/>
                    </a:gs>
                    <a:gs pos="100000">
                      <a:srgbClr val="505050"/>
                    </a:gs>
                  </a:gsLst>
                  <a:lin ang="5400000" scaled="0"/>
                </a:gradFill>
                <a:latin typeface="Segoe UI Light"/>
              </a:rPr>
              <a:t>: </a:t>
            </a:r>
            <a:r>
              <a:rPr lang="es-ES" sz="4800" dirty="0" err="1" smtClean="0">
                <a:gradFill>
                  <a:gsLst>
                    <a:gs pos="1250">
                      <a:srgbClr val="505050"/>
                    </a:gs>
                    <a:gs pos="100000">
                      <a:srgbClr val="505050"/>
                    </a:gs>
                  </a:gsLst>
                  <a:lin ang="5400000" scaled="0"/>
                </a:gradFill>
                <a:latin typeface="Segoe UI Light"/>
              </a:rPr>
              <a:t>All</a:t>
            </a:r>
            <a:r>
              <a:rPr lang="es-ES" sz="4800" dirty="0" smtClean="0">
                <a:gradFill>
                  <a:gsLst>
                    <a:gs pos="1250">
                      <a:srgbClr val="505050"/>
                    </a:gs>
                    <a:gs pos="100000">
                      <a:srgbClr val="505050"/>
                    </a:gs>
                  </a:gsLst>
                  <a:lin ang="5400000" scaled="0"/>
                </a:gradFill>
                <a:latin typeface="Segoe UI Light"/>
              </a:rPr>
              <a:t> </a:t>
            </a:r>
            <a:r>
              <a:rPr lang="es-ES" sz="4800" dirty="0" err="1" smtClean="0">
                <a:gradFill>
                  <a:gsLst>
                    <a:gs pos="1250">
                      <a:srgbClr val="505050"/>
                    </a:gs>
                    <a:gs pos="100000">
                      <a:srgbClr val="505050"/>
                    </a:gs>
                  </a:gsLst>
                  <a:lin ang="5400000" scaled="0"/>
                </a:gradFill>
                <a:latin typeface="Segoe UI Light"/>
              </a:rPr>
              <a:t>based</a:t>
            </a:r>
            <a:r>
              <a:rPr lang="es-ES" sz="4800" dirty="0" smtClean="0">
                <a:gradFill>
                  <a:gsLst>
                    <a:gs pos="1250">
                      <a:srgbClr val="505050"/>
                    </a:gs>
                    <a:gs pos="100000">
                      <a:srgbClr val="505050"/>
                    </a:gs>
                  </a:gsLst>
                  <a:lin ang="5400000" scaled="0"/>
                </a:gradFill>
                <a:latin typeface="Segoe UI Light"/>
              </a:rPr>
              <a:t> </a:t>
            </a:r>
            <a:r>
              <a:rPr lang="es-ES" sz="4800" dirty="0" err="1" smtClean="0">
                <a:gradFill>
                  <a:gsLst>
                    <a:gs pos="1250">
                      <a:srgbClr val="505050"/>
                    </a:gs>
                    <a:gs pos="100000">
                      <a:srgbClr val="505050"/>
                    </a:gs>
                  </a:gsLst>
                  <a:lin ang="5400000" scaled="0"/>
                </a:gradFill>
                <a:latin typeface="Segoe UI Light"/>
              </a:rPr>
              <a:t>on</a:t>
            </a:r>
            <a:r>
              <a:rPr lang="es-ES" sz="4800" dirty="0" smtClean="0">
                <a:gradFill>
                  <a:gsLst>
                    <a:gs pos="1250">
                      <a:srgbClr val="505050"/>
                    </a:gs>
                    <a:gs pos="100000">
                      <a:srgbClr val="505050"/>
                    </a:gs>
                  </a:gsLst>
                  <a:lin ang="5400000" scaled="0"/>
                </a:gradFill>
                <a:latin typeface="Segoe UI Light"/>
              </a:rPr>
              <a:t> </a:t>
            </a:r>
            <a:r>
              <a:rPr lang="es-ES" sz="4800" dirty="0" err="1" smtClean="0">
                <a:gradFill>
                  <a:gsLst>
                    <a:gs pos="1250">
                      <a:srgbClr val="505050"/>
                    </a:gs>
                    <a:gs pos="100000">
                      <a:srgbClr val="505050"/>
                    </a:gs>
                  </a:gsLst>
                  <a:lin ang="5400000" scaled="0"/>
                </a:gradFill>
                <a:latin typeface="Segoe UI Light"/>
              </a:rPr>
              <a:t>Ignite</a:t>
            </a:r>
            <a:r>
              <a:rPr lang="es-ES" sz="4800" dirty="0" smtClean="0">
                <a:gradFill>
                  <a:gsLst>
                    <a:gs pos="1250">
                      <a:srgbClr val="505050"/>
                    </a:gs>
                    <a:gs pos="100000">
                      <a:srgbClr val="505050"/>
                    </a:gs>
                  </a:gsLst>
                  <a:lin ang="5400000" scaled="0"/>
                </a:gradFill>
                <a:latin typeface="Segoe UI Light"/>
              </a:rPr>
              <a:t> </a:t>
            </a:r>
            <a:r>
              <a:rPr lang="es-ES" sz="4800" dirty="0" err="1" smtClean="0">
                <a:gradFill>
                  <a:gsLst>
                    <a:gs pos="1250">
                      <a:srgbClr val="505050"/>
                    </a:gs>
                    <a:gs pos="100000">
                      <a:srgbClr val="505050"/>
                    </a:gs>
                  </a:gsLst>
                  <a:lin ang="5400000" scaled="0"/>
                </a:gradFill>
                <a:latin typeface="Segoe UI Light"/>
              </a:rPr>
              <a:t>Sessions</a:t>
            </a:r>
            <a:r>
              <a:rPr lang="es-ES" sz="4800" dirty="0" smtClean="0">
                <a:gradFill>
                  <a:gsLst>
                    <a:gs pos="1250">
                      <a:srgbClr val="505050"/>
                    </a:gs>
                    <a:gs pos="100000">
                      <a:srgbClr val="505050"/>
                    </a:gs>
                  </a:gsLst>
                  <a:lin ang="5400000" scaled="0"/>
                </a:gradFill>
                <a:latin typeface="Segoe UI Light"/>
              </a:rPr>
              <a:t> </a:t>
            </a:r>
            <a:endParaRPr kumimoji="0" lang="es-E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09978827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3"/>
          <p:cNvSpPr txBox="1">
            <a:spLocks/>
          </p:cNvSpPr>
          <p:nvPr/>
        </p:nvSpPr>
        <p:spPr>
          <a:xfrm>
            <a:off x="274639" y="295275"/>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s-ES" sz="5399" b="0" i="0" u="none" strike="noStrike" kern="1200" cap="none" spc="-102" normalizeH="0" baseline="0" noProof="0" dirty="0" smtClean="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endParaRPr kumimoji="0" lang="es-ES" sz="5399"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graphicFrame>
        <p:nvGraphicFramePr>
          <p:cNvPr id="59" name="Table 2"/>
          <p:cNvGraphicFramePr>
            <a:graphicFrameLocks noGrp="1"/>
          </p:cNvGraphicFramePr>
          <p:nvPr>
            <p:extLst>
              <p:ext uri="{D42A27DB-BD31-4B8C-83A1-F6EECF244321}">
                <p14:modId xmlns:p14="http://schemas.microsoft.com/office/powerpoint/2010/main" val="2994349950"/>
              </p:ext>
            </p:extLst>
          </p:nvPr>
        </p:nvGraphicFramePr>
        <p:xfrm>
          <a:off x="1415401" y="3431819"/>
          <a:ext cx="9468141" cy="370734"/>
        </p:xfrm>
        <a:graphic>
          <a:graphicData uri="http://schemas.openxmlformats.org/drawingml/2006/table">
            <a:tbl>
              <a:tblPr firstRow="1" bandRow="1"/>
              <a:tblGrid>
                <a:gridCol w="440212">
                  <a:extLst>
                    <a:ext uri="{9D8B030D-6E8A-4147-A177-3AD203B41FA5}">
                      <a16:colId xmlns="" xmlns:a16="http://schemas.microsoft.com/office/drawing/2014/main" val="2986955420"/>
                    </a:ext>
                  </a:extLst>
                </a:gridCol>
                <a:gridCol w="208228">
                  <a:extLst>
                    <a:ext uri="{9D8B030D-6E8A-4147-A177-3AD203B41FA5}">
                      <a16:colId xmlns="" xmlns:a16="http://schemas.microsoft.com/office/drawing/2014/main" val="2209787848"/>
                    </a:ext>
                  </a:extLst>
                </a:gridCol>
                <a:gridCol w="2109148">
                  <a:extLst>
                    <a:ext uri="{9D8B030D-6E8A-4147-A177-3AD203B41FA5}">
                      <a16:colId xmlns="" xmlns:a16="http://schemas.microsoft.com/office/drawing/2014/main" val="586255403"/>
                    </a:ext>
                  </a:extLst>
                </a:gridCol>
                <a:gridCol w="3950248">
                  <a:extLst>
                    <a:ext uri="{9D8B030D-6E8A-4147-A177-3AD203B41FA5}">
                      <a16:colId xmlns="" xmlns:a16="http://schemas.microsoft.com/office/drawing/2014/main" val="894595268"/>
                    </a:ext>
                  </a:extLst>
                </a:gridCol>
                <a:gridCol w="2552077">
                  <a:extLst>
                    <a:ext uri="{9D8B030D-6E8A-4147-A177-3AD203B41FA5}">
                      <a16:colId xmlns="" xmlns:a16="http://schemas.microsoft.com/office/drawing/2014/main" val="1692250031"/>
                    </a:ext>
                  </a:extLst>
                </a:gridCol>
                <a:gridCol w="208228">
                  <a:extLst>
                    <a:ext uri="{9D8B030D-6E8A-4147-A177-3AD203B41FA5}">
                      <a16:colId xmlns="" xmlns:a16="http://schemas.microsoft.com/office/drawing/2014/main" val="3606451125"/>
                    </a:ext>
                  </a:extLst>
                </a:gridCol>
              </a:tblGrid>
              <a:tr h="370734">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dirty="0"/>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188F"/>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dirty="0"/>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188F"/>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dirty="0"/>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CF2"/>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dirty="0"/>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C3C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dirty="0"/>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233"/>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b="1" kern="1200" dirty="0">
                        <a:solidFill>
                          <a:schemeClr val="lt1"/>
                        </a:solidFill>
                        <a:latin typeface="+mn-lt"/>
                        <a:ea typeface="+mn-ea"/>
                        <a:cs typeface="+mn-cs"/>
                      </a:endParaRPr>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C3C00"/>
                    </a:solidFill>
                  </a:tcPr>
                </a:tc>
                <a:extLst>
                  <a:ext uri="{0D108BD9-81ED-4DB2-BD59-A6C34878D82A}">
                    <a16:rowId xmlns="" xmlns:a16="http://schemas.microsoft.com/office/drawing/2014/main" val="1202207457"/>
                  </a:ext>
                </a:extLst>
              </a:tr>
            </a:tbl>
          </a:graphicData>
        </a:graphic>
      </p:graphicFrame>
      <p:grpSp>
        <p:nvGrpSpPr>
          <p:cNvPr id="60" name="Group 59"/>
          <p:cNvGrpSpPr/>
          <p:nvPr/>
        </p:nvGrpSpPr>
        <p:grpSpPr>
          <a:xfrm>
            <a:off x="-543461" y="3792801"/>
            <a:ext cx="4342168" cy="1149547"/>
            <a:chOff x="538386" y="3803406"/>
            <a:chExt cx="4342168" cy="1149547"/>
          </a:xfrm>
        </p:grpSpPr>
        <p:cxnSp>
          <p:nvCxnSpPr>
            <p:cNvPr id="61" name="Straight Connector 60"/>
            <p:cNvCxnSpPr/>
            <p:nvPr/>
          </p:nvCxnSpPr>
          <p:spPr>
            <a:xfrm>
              <a:off x="2709470" y="3803406"/>
              <a:ext cx="0" cy="538328"/>
            </a:xfrm>
            <a:prstGeom prst="line">
              <a:avLst/>
            </a:prstGeom>
            <a:noFill/>
            <a:ln w="9525" cap="flat" cmpd="sng" algn="ctr">
              <a:solidFill>
                <a:srgbClr val="505050"/>
              </a:solidFill>
              <a:prstDash val="solid"/>
              <a:headEnd type="none"/>
              <a:tailEnd type="oval"/>
            </a:ln>
            <a:effectLst/>
          </p:spPr>
        </p:cxnSp>
        <p:sp>
          <p:nvSpPr>
            <p:cNvPr id="62" name="TextBox 61"/>
            <p:cNvSpPr txBox="1"/>
            <p:nvPr/>
          </p:nvSpPr>
          <p:spPr>
            <a:xfrm>
              <a:off x="538386" y="4262015"/>
              <a:ext cx="4342168" cy="690938"/>
            </a:xfrm>
            <a:prstGeom prst="rect">
              <a:avLst/>
            </a:prstGeom>
            <a:noFill/>
          </p:spPr>
          <p:txBody>
            <a:bodyPr wrap="square" lIns="182828" tIns="146262" rIns="182828" bIns="146262" rtlCol="0">
              <a:sp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lang="en-US" sz="2856" kern="0" dirty="0" smtClean="0">
                  <a:solidFill>
                    <a:srgbClr val="000000"/>
                  </a:solidFill>
                  <a:latin typeface="Segoe UI Light"/>
                </a:rPr>
                <a:t>‘Bottom-up’</a:t>
              </a:r>
              <a:endParaRPr kumimoji="0" lang="en-US" sz="1836" b="0" i="1" u="none" strike="noStrike" kern="0" cap="none" spc="0" normalizeH="0" baseline="0" noProof="0" dirty="0">
                <a:ln>
                  <a:noFill/>
                </a:ln>
                <a:solidFill>
                  <a:srgbClr val="000000"/>
                </a:solidFill>
                <a:effectLst/>
                <a:uLnTx/>
                <a:uFillTx/>
                <a:latin typeface="Segoe UI Light"/>
              </a:endParaRPr>
            </a:p>
          </p:txBody>
        </p:sp>
      </p:grpSp>
      <p:sp>
        <p:nvSpPr>
          <p:cNvPr id="63" name="TextBox 62"/>
          <p:cNvSpPr txBox="1"/>
          <p:nvPr/>
        </p:nvSpPr>
        <p:spPr>
          <a:xfrm>
            <a:off x="6228612" y="2693648"/>
            <a:ext cx="5309851" cy="69093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2856" b="1" dirty="0" smtClean="0">
                <a:solidFill>
                  <a:srgbClr val="000000"/>
                </a:solidFill>
                <a:latin typeface="Segoe UI Light"/>
              </a:rPr>
              <a:t>‘Unmanaged’ KM</a:t>
            </a:r>
            <a:endParaRPr lang="en-US" b="1" i="1" dirty="0">
              <a:solidFill>
                <a:srgbClr val="000000"/>
              </a:solidFill>
              <a:latin typeface="Segoe UI Light"/>
            </a:endParaRPr>
          </a:p>
        </p:txBody>
      </p:sp>
      <p:grpSp>
        <p:nvGrpSpPr>
          <p:cNvPr id="64" name="Group 63"/>
          <p:cNvGrpSpPr/>
          <p:nvPr/>
        </p:nvGrpSpPr>
        <p:grpSpPr>
          <a:xfrm>
            <a:off x="9958437" y="5627058"/>
            <a:ext cx="1867139" cy="1142378"/>
            <a:chOff x="8201423" y="538829"/>
            <a:chExt cx="1708891" cy="1045556"/>
          </a:xfrm>
        </p:grpSpPr>
        <p:pic>
          <p:nvPicPr>
            <p:cNvPr id="65" name="Picture 64"/>
            <p:cNvPicPr>
              <a:picLocks noChangeAspect="1"/>
            </p:cNvPicPr>
            <p:nvPr/>
          </p:nvPicPr>
          <p:blipFill>
            <a:blip r:embed="rId2"/>
            <a:stretch>
              <a:fillRect/>
            </a:stretch>
          </p:blipFill>
          <p:spPr>
            <a:xfrm>
              <a:off x="9013068" y="538829"/>
              <a:ext cx="897246" cy="491414"/>
            </a:xfrm>
            <a:prstGeom prst="rect">
              <a:avLst/>
            </a:prstGeom>
          </p:spPr>
        </p:pic>
        <p:pic>
          <p:nvPicPr>
            <p:cNvPr id="66" name="Picture 65"/>
            <p:cNvPicPr>
              <a:picLocks noChangeAspect="1"/>
            </p:cNvPicPr>
            <p:nvPr/>
          </p:nvPicPr>
          <p:blipFill>
            <a:blip r:embed="rId2"/>
            <a:stretch>
              <a:fillRect/>
            </a:stretch>
          </p:blipFill>
          <p:spPr>
            <a:xfrm>
              <a:off x="8201423" y="792361"/>
              <a:ext cx="1446112" cy="792024"/>
            </a:xfrm>
            <a:prstGeom prst="rect">
              <a:avLst/>
            </a:prstGeom>
          </p:spPr>
        </p:pic>
      </p:grpSp>
      <p:grpSp>
        <p:nvGrpSpPr>
          <p:cNvPr id="67" name="Group 66"/>
          <p:cNvGrpSpPr/>
          <p:nvPr/>
        </p:nvGrpSpPr>
        <p:grpSpPr>
          <a:xfrm flipH="1">
            <a:off x="-30479" y="6056571"/>
            <a:ext cx="4251278" cy="978523"/>
            <a:chOff x="6728939" y="5740311"/>
            <a:chExt cx="3334219" cy="767443"/>
          </a:xfrm>
        </p:grpSpPr>
        <p:grpSp>
          <p:nvGrpSpPr>
            <p:cNvPr id="68" name="Group 67"/>
            <p:cNvGrpSpPr/>
            <p:nvPr/>
          </p:nvGrpSpPr>
          <p:grpSpPr>
            <a:xfrm>
              <a:off x="7314211" y="5740311"/>
              <a:ext cx="214312" cy="415924"/>
              <a:chOff x="5984191" y="5464772"/>
              <a:chExt cx="214313" cy="415915"/>
            </a:xfrm>
          </p:grpSpPr>
          <p:sp>
            <p:nvSpPr>
              <p:cNvPr id="73" name="Freeform 5"/>
              <p:cNvSpPr>
                <a:spLocks/>
              </p:cNvSpPr>
              <p:nvPr/>
            </p:nvSpPr>
            <p:spPr bwMode="auto">
              <a:xfrm>
                <a:off x="6073103" y="5718763"/>
                <a:ext cx="41275" cy="161924"/>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sp>
            <p:nvSpPr>
              <p:cNvPr id="74" name="Freeform 6"/>
              <p:cNvSpPr>
                <a:spLocks/>
              </p:cNvSpPr>
              <p:nvPr/>
            </p:nvSpPr>
            <p:spPr bwMode="auto">
              <a:xfrm>
                <a:off x="5984191" y="5575884"/>
                <a:ext cx="214313"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sp>
            <p:nvSpPr>
              <p:cNvPr id="75" name="Freeform 7"/>
              <p:cNvSpPr>
                <a:spLocks/>
              </p:cNvSpPr>
              <p:nvPr/>
            </p:nvSpPr>
            <p:spPr bwMode="auto">
              <a:xfrm>
                <a:off x="6012756" y="5464772"/>
                <a:ext cx="157163" cy="157163"/>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grpSp>
        <p:sp>
          <p:nvSpPr>
            <p:cNvPr id="69" name="Freeform 30"/>
            <p:cNvSpPr>
              <a:spLocks/>
            </p:cNvSpPr>
            <p:nvPr/>
          </p:nvSpPr>
          <p:spPr bwMode="auto">
            <a:xfrm>
              <a:off x="6728939" y="6014263"/>
              <a:ext cx="1831192" cy="487928"/>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79A500"/>
            </a:solidFill>
            <a:ln>
              <a:noFill/>
            </a:ln>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sp>
          <p:nvSpPr>
            <p:cNvPr id="70" name="Freeform 19"/>
            <p:cNvSpPr>
              <a:spLocks/>
            </p:cNvSpPr>
            <p:nvPr/>
          </p:nvSpPr>
          <p:spPr bwMode="auto">
            <a:xfrm>
              <a:off x="7462305" y="5823684"/>
              <a:ext cx="2600853" cy="684070"/>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 name="connsiteX0" fmla="*/ 702 w 10759"/>
                <a:gd name="connsiteY0" fmla="*/ 8327 h 8327"/>
                <a:gd name="connsiteX1" fmla="*/ 759 w 10759"/>
                <a:gd name="connsiteY1" fmla="*/ 6981 h 8327"/>
                <a:gd name="connsiteX2" fmla="*/ 10759 w 10759"/>
                <a:gd name="connsiteY2" fmla="*/ 6981 h 8327"/>
                <a:gd name="connsiteX3" fmla="*/ 10759 w 10759"/>
                <a:gd name="connsiteY3" fmla="*/ 5028 h 8327"/>
                <a:gd name="connsiteX4" fmla="*/ 702 w 10759"/>
                <a:gd name="connsiteY4" fmla="*/ 8327 h 8327"/>
                <a:gd name="connsiteX0" fmla="*/ 653 w 10001"/>
                <a:gd name="connsiteY0" fmla="*/ 10000 h 10000"/>
                <a:gd name="connsiteX1" fmla="*/ 706 w 10001"/>
                <a:gd name="connsiteY1" fmla="*/ 8384 h 10000"/>
                <a:gd name="connsiteX2" fmla="*/ 10001 w 10001"/>
                <a:gd name="connsiteY2" fmla="*/ 10000 h 10000"/>
                <a:gd name="connsiteX3" fmla="*/ 10001 w 10001"/>
                <a:gd name="connsiteY3" fmla="*/ 6038 h 10000"/>
                <a:gd name="connsiteX4" fmla="*/ 653 w 10001"/>
                <a:gd name="connsiteY4" fmla="*/ 10000 h 10000"/>
                <a:gd name="connsiteX0" fmla="*/ 0 w 9348"/>
                <a:gd name="connsiteY0" fmla="*/ 10000 h 10000"/>
                <a:gd name="connsiteX1" fmla="*/ 2596 w 9348"/>
                <a:gd name="connsiteY1" fmla="*/ 9892 h 10000"/>
                <a:gd name="connsiteX2" fmla="*/ 9348 w 9348"/>
                <a:gd name="connsiteY2" fmla="*/ 10000 h 10000"/>
                <a:gd name="connsiteX3" fmla="*/ 9348 w 9348"/>
                <a:gd name="connsiteY3" fmla="*/ 6038 h 10000"/>
                <a:gd name="connsiteX4" fmla="*/ 0 w 934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 h="10000">
                  <a:moveTo>
                    <a:pt x="0" y="10000"/>
                  </a:moveTo>
                  <a:cubicBezTo>
                    <a:pt x="0" y="10000"/>
                    <a:pt x="1038" y="9892"/>
                    <a:pt x="2596" y="9892"/>
                  </a:cubicBezTo>
                  <a:cubicBezTo>
                    <a:pt x="4154" y="9892"/>
                    <a:pt x="9348" y="10000"/>
                    <a:pt x="9348" y="10000"/>
                  </a:cubicBezTo>
                  <a:lnTo>
                    <a:pt x="9348" y="6038"/>
                  </a:lnTo>
                  <a:cubicBezTo>
                    <a:pt x="6604" y="-3626"/>
                    <a:pt x="2542" y="-1241"/>
                    <a:pt x="0" y="100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sp>
          <p:nvSpPr>
            <p:cNvPr id="71" name="Freeform 30"/>
            <p:cNvSpPr>
              <a:spLocks/>
            </p:cNvSpPr>
            <p:nvPr/>
          </p:nvSpPr>
          <p:spPr bwMode="auto">
            <a:xfrm>
              <a:off x="7662809" y="6140094"/>
              <a:ext cx="1365283" cy="363784"/>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sp>
          <p:nvSpPr>
            <p:cNvPr id="72" name="Freeform 30"/>
            <p:cNvSpPr>
              <a:spLocks/>
            </p:cNvSpPr>
            <p:nvPr/>
          </p:nvSpPr>
          <p:spPr bwMode="auto">
            <a:xfrm>
              <a:off x="9374072" y="6097585"/>
              <a:ext cx="687365" cy="404608"/>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 name="connsiteX0" fmla="*/ 6194 w 10014"/>
                <a:gd name="connsiteY0" fmla="*/ 0 h 8397"/>
                <a:gd name="connsiteX1" fmla="*/ 6194 w 10014"/>
                <a:gd name="connsiteY1" fmla="*/ 0 h 8397"/>
                <a:gd name="connsiteX2" fmla="*/ 2455 w 10014"/>
                <a:gd name="connsiteY2" fmla="*/ 1641 h 8397"/>
                <a:gd name="connsiteX3" fmla="*/ 14 w 10014"/>
                <a:gd name="connsiteY3" fmla="*/ 8397 h 8397"/>
                <a:gd name="connsiteX4" fmla="*/ 3564 w 10014"/>
                <a:gd name="connsiteY4" fmla="*/ 8397 h 8397"/>
                <a:gd name="connsiteX5" fmla="*/ 10014 w 10014"/>
                <a:gd name="connsiteY5" fmla="*/ 8397 h 8397"/>
                <a:gd name="connsiteX6" fmla="*/ 6194 w 10014"/>
                <a:gd name="connsiteY6" fmla="*/ 0 h 8397"/>
                <a:gd name="connsiteX0" fmla="*/ 6185 w 10000"/>
                <a:gd name="connsiteY0" fmla="*/ 0 h 10000"/>
                <a:gd name="connsiteX1" fmla="*/ 6185 w 10000"/>
                <a:gd name="connsiteY1" fmla="*/ 0 h 10000"/>
                <a:gd name="connsiteX2" fmla="*/ 2452 w 10000"/>
                <a:gd name="connsiteY2" fmla="*/ 1954 h 10000"/>
                <a:gd name="connsiteX3" fmla="*/ 14 w 10000"/>
                <a:gd name="connsiteY3" fmla="*/ 10000 h 10000"/>
                <a:gd name="connsiteX4" fmla="*/ 2422 w 10000"/>
                <a:gd name="connsiteY4" fmla="*/ 10000 h 10000"/>
                <a:gd name="connsiteX5" fmla="*/ 10000 w 10000"/>
                <a:gd name="connsiteY5" fmla="*/ 10000 h 10000"/>
                <a:gd name="connsiteX6" fmla="*/ 6185 w 10000"/>
                <a:gd name="connsiteY6" fmla="*/ 0 h 10000"/>
                <a:gd name="connsiteX0" fmla="*/ 10000 w 10080"/>
                <a:gd name="connsiteY0" fmla="*/ 10495 h 10495"/>
                <a:gd name="connsiteX1" fmla="*/ 6185 w 10080"/>
                <a:gd name="connsiteY1" fmla="*/ 495 h 10495"/>
                <a:gd name="connsiteX2" fmla="*/ 2452 w 10080"/>
                <a:gd name="connsiteY2" fmla="*/ 2449 h 10495"/>
                <a:gd name="connsiteX3" fmla="*/ 14 w 10080"/>
                <a:gd name="connsiteY3" fmla="*/ 10495 h 10495"/>
                <a:gd name="connsiteX4" fmla="*/ 2422 w 10080"/>
                <a:gd name="connsiteY4" fmla="*/ 10495 h 10495"/>
                <a:gd name="connsiteX5" fmla="*/ 10000 w 10080"/>
                <a:gd name="connsiteY5" fmla="*/ 10495 h 10495"/>
                <a:gd name="connsiteX0" fmla="*/ 10000 w 10000"/>
                <a:gd name="connsiteY0" fmla="*/ 8046 h 8046"/>
                <a:gd name="connsiteX1" fmla="*/ 2452 w 10000"/>
                <a:gd name="connsiteY1" fmla="*/ 0 h 8046"/>
                <a:gd name="connsiteX2" fmla="*/ 14 w 10000"/>
                <a:gd name="connsiteY2" fmla="*/ 8046 h 8046"/>
                <a:gd name="connsiteX3" fmla="*/ 2422 w 10000"/>
                <a:gd name="connsiteY3" fmla="*/ 8046 h 8046"/>
                <a:gd name="connsiteX4" fmla="*/ 10000 w 10000"/>
                <a:gd name="connsiteY4" fmla="*/ 8046 h 8046"/>
                <a:gd name="connsiteX0" fmla="*/ 2422 w 2452"/>
                <a:gd name="connsiteY0" fmla="*/ 10000 h 10000"/>
                <a:gd name="connsiteX1" fmla="*/ 2452 w 2452"/>
                <a:gd name="connsiteY1" fmla="*/ 0 h 10000"/>
                <a:gd name="connsiteX2" fmla="*/ 14 w 2452"/>
                <a:gd name="connsiteY2" fmla="*/ 10000 h 10000"/>
                <a:gd name="connsiteX3" fmla="*/ 2422 w 2452"/>
                <a:gd name="connsiteY3" fmla="*/ 10000 h 10000"/>
                <a:gd name="connsiteX0" fmla="*/ 9882 w 9891"/>
                <a:gd name="connsiteY0" fmla="*/ 7892 h 7892"/>
                <a:gd name="connsiteX1" fmla="*/ 9863 w 9891"/>
                <a:gd name="connsiteY1" fmla="*/ 0 h 7892"/>
                <a:gd name="connsiteX2" fmla="*/ 61 w 9891"/>
                <a:gd name="connsiteY2" fmla="*/ 7892 h 7892"/>
                <a:gd name="connsiteX3" fmla="*/ 9882 w 9891"/>
                <a:gd name="connsiteY3" fmla="*/ 7892 h 7892"/>
                <a:gd name="connsiteX0" fmla="*/ 9997 w 10006"/>
                <a:gd name="connsiteY0" fmla="*/ 10000 h 10000"/>
                <a:gd name="connsiteX1" fmla="*/ 9978 w 10006"/>
                <a:gd name="connsiteY1" fmla="*/ 0 h 10000"/>
                <a:gd name="connsiteX2" fmla="*/ 68 w 10006"/>
                <a:gd name="connsiteY2" fmla="*/ 10000 h 10000"/>
                <a:gd name="connsiteX3" fmla="*/ 9997 w 10006"/>
                <a:gd name="connsiteY3" fmla="*/ 10000 h 10000"/>
                <a:gd name="connsiteX0" fmla="*/ 9929 w 9938"/>
                <a:gd name="connsiteY0" fmla="*/ 10000 h 10000"/>
                <a:gd name="connsiteX1" fmla="*/ 9910 w 9938"/>
                <a:gd name="connsiteY1" fmla="*/ 0 h 10000"/>
                <a:gd name="connsiteX2" fmla="*/ 0 w 9938"/>
                <a:gd name="connsiteY2" fmla="*/ 10000 h 10000"/>
                <a:gd name="connsiteX3" fmla="*/ 9929 w 9938"/>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938" h="10000">
                  <a:moveTo>
                    <a:pt x="9929" y="10000"/>
                  </a:moveTo>
                  <a:cubicBezTo>
                    <a:pt x="9969" y="5777"/>
                    <a:pt x="9868" y="4223"/>
                    <a:pt x="9910" y="0"/>
                  </a:cubicBezTo>
                  <a:cubicBezTo>
                    <a:pt x="4956" y="1410"/>
                    <a:pt x="1581" y="6431"/>
                    <a:pt x="0" y="10000"/>
                  </a:cubicBezTo>
                  <a:lnTo>
                    <a:pt x="9929" y="10000"/>
                  </a:lnTo>
                  <a:close/>
                </a:path>
              </a:pathLst>
            </a:custGeom>
            <a:solidFill>
              <a:srgbClr val="79A500"/>
            </a:solidFill>
            <a:ln>
              <a:noFill/>
            </a:ln>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grpSp>
      <p:sp>
        <p:nvSpPr>
          <p:cNvPr id="76" name="TextBox 75"/>
          <p:cNvSpPr txBox="1"/>
          <p:nvPr/>
        </p:nvSpPr>
        <p:spPr>
          <a:xfrm>
            <a:off x="1550737" y="2660754"/>
            <a:ext cx="5408018" cy="69093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2856" b="1" dirty="0" smtClean="0">
                <a:solidFill>
                  <a:srgbClr val="000000"/>
                </a:solidFill>
                <a:latin typeface="Segoe UI Light"/>
              </a:rPr>
              <a:t>Finding </a:t>
            </a:r>
            <a:r>
              <a:rPr lang="en-US" sz="2856" b="1" dirty="0">
                <a:solidFill>
                  <a:srgbClr val="000000"/>
                </a:solidFill>
                <a:latin typeface="Segoe UI Light"/>
              </a:rPr>
              <a:t>Content through </a:t>
            </a:r>
            <a:r>
              <a:rPr lang="en-US" sz="2856" b="1" dirty="0" smtClean="0">
                <a:solidFill>
                  <a:srgbClr val="000000"/>
                </a:solidFill>
                <a:latin typeface="Segoe UI Light"/>
              </a:rPr>
              <a:t>People</a:t>
            </a:r>
            <a:endParaRPr lang="en-US" sz="1836" b="1" i="1" dirty="0">
              <a:solidFill>
                <a:srgbClr val="000000"/>
              </a:solidFill>
              <a:latin typeface="Segoe UI Light"/>
            </a:endParaRPr>
          </a:p>
        </p:txBody>
      </p:sp>
      <p:cxnSp>
        <p:nvCxnSpPr>
          <p:cNvPr id="77" name="Straight Connector 76"/>
          <p:cNvCxnSpPr/>
          <p:nvPr/>
        </p:nvCxnSpPr>
        <p:spPr>
          <a:xfrm>
            <a:off x="6218237" y="3802642"/>
            <a:ext cx="0" cy="538328"/>
          </a:xfrm>
          <a:prstGeom prst="line">
            <a:avLst/>
          </a:prstGeom>
          <a:noFill/>
          <a:ln w="9525" cap="flat" cmpd="sng" algn="ctr">
            <a:solidFill>
              <a:srgbClr val="505050"/>
            </a:solidFill>
            <a:prstDash val="solid"/>
            <a:headEnd type="none"/>
            <a:tailEnd type="oval"/>
          </a:ln>
          <a:effectLst/>
        </p:spPr>
      </p:cxnSp>
      <p:sp>
        <p:nvSpPr>
          <p:cNvPr id="78" name="TextBox 77"/>
          <p:cNvSpPr txBox="1"/>
          <p:nvPr/>
        </p:nvSpPr>
        <p:spPr>
          <a:xfrm>
            <a:off x="4383866" y="4257600"/>
            <a:ext cx="4342168" cy="69093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2856" dirty="0">
                <a:solidFill>
                  <a:srgbClr val="000000"/>
                </a:solidFill>
                <a:latin typeface="Segoe UI Light"/>
              </a:rPr>
              <a:t>Delve and Office </a:t>
            </a:r>
            <a:r>
              <a:rPr lang="en-US" sz="2856" dirty="0" smtClean="0">
                <a:solidFill>
                  <a:srgbClr val="000000"/>
                </a:solidFill>
                <a:latin typeface="Segoe UI Light"/>
              </a:rPr>
              <a:t>Graph</a:t>
            </a:r>
            <a:endParaRPr lang="en-US" sz="1836" dirty="0">
              <a:solidFill>
                <a:srgbClr val="000000"/>
              </a:solidFill>
              <a:latin typeface="Segoe UI Light"/>
            </a:endParaRPr>
          </a:p>
        </p:txBody>
      </p:sp>
      <p:sp>
        <p:nvSpPr>
          <p:cNvPr id="79" name="TextBox 78"/>
          <p:cNvSpPr txBox="1"/>
          <p:nvPr/>
        </p:nvSpPr>
        <p:spPr>
          <a:xfrm>
            <a:off x="6561753" y="4932596"/>
            <a:ext cx="4342168" cy="69093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2856" dirty="0">
                <a:solidFill>
                  <a:srgbClr val="000000"/>
                </a:solidFill>
                <a:latin typeface="Segoe UI Light"/>
              </a:rPr>
              <a:t>Next Gen Portal</a:t>
            </a:r>
          </a:p>
        </p:txBody>
      </p:sp>
      <p:cxnSp>
        <p:nvCxnSpPr>
          <p:cNvPr id="80" name="Straight Connector 79"/>
          <p:cNvCxnSpPr/>
          <p:nvPr/>
        </p:nvCxnSpPr>
        <p:spPr>
          <a:xfrm>
            <a:off x="8732837" y="3802642"/>
            <a:ext cx="0" cy="1064166"/>
          </a:xfrm>
          <a:prstGeom prst="line">
            <a:avLst/>
          </a:prstGeom>
          <a:noFill/>
          <a:ln w="9525" cap="flat" cmpd="sng" algn="ctr">
            <a:solidFill>
              <a:srgbClr val="505050"/>
            </a:solidFill>
            <a:prstDash val="solid"/>
            <a:headEnd type="none"/>
            <a:tailEnd type="oval"/>
          </a:ln>
          <a:effectLst/>
        </p:spPr>
      </p:cxnSp>
      <p:grpSp>
        <p:nvGrpSpPr>
          <p:cNvPr id="81" name="Group 80"/>
          <p:cNvGrpSpPr/>
          <p:nvPr/>
        </p:nvGrpSpPr>
        <p:grpSpPr>
          <a:xfrm>
            <a:off x="1550737" y="3802642"/>
            <a:ext cx="3766753" cy="1713404"/>
            <a:chOff x="3703636" y="3796318"/>
            <a:chExt cx="4342168" cy="1713404"/>
          </a:xfrm>
        </p:grpSpPr>
        <p:cxnSp>
          <p:nvCxnSpPr>
            <p:cNvPr id="82" name="Straight Connector 81"/>
            <p:cNvCxnSpPr>
              <a:endCxn id="83" idx="0"/>
            </p:cNvCxnSpPr>
            <p:nvPr/>
          </p:nvCxnSpPr>
          <p:spPr>
            <a:xfrm>
              <a:off x="5874721" y="3796318"/>
              <a:ext cx="0" cy="1022466"/>
            </a:xfrm>
            <a:prstGeom prst="line">
              <a:avLst/>
            </a:prstGeom>
            <a:noFill/>
            <a:ln w="9525" cap="flat" cmpd="sng" algn="ctr">
              <a:solidFill>
                <a:srgbClr val="505050"/>
              </a:solidFill>
              <a:prstDash val="solid"/>
              <a:headEnd type="none"/>
              <a:tailEnd type="oval"/>
            </a:ln>
            <a:effectLst/>
          </p:spPr>
        </p:cxnSp>
        <p:sp>
          <p:nvSpPr>
            <p:cNvPr id="83" name="TextBox 82"/>
            <p:cNvSpPr txBox="1"/>
            <p:nvPr/>
          </p:nvSpPr>
          <p:spPr>
            <a:xfrm>
              <a:off x="3703636" y="4818784"/>
              <a:ext cx="4342168" cy="690938"/>
            </a:xfrm>
            <a:prstGeom prst="rect">
              <a:avLst/>
            </a:prstGeom>
            <a:noFill/>
          </p:spPr>
          <p:txBody>
            <a:bodyPr wrap="square" lIns="182828" tIns="146262" rIns="182828" bIns="146262" rtlCol="0">
              <a:sp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lang="en-US" sz="2856" kern="0" dirty="0" smtClean="0">
                  <a:solidFill>
                    <a:srgbClr val="000000"/>
                  </a:solidFill>
                  <a:latin typeface="Segoe UI Light"/>
                </a:rPr>
                <a:t>Boards</a:t>
              </a:r>
              <a:endParaRPr kumimoji="0" lang="en-US" sz="1836" b="0" i="1" u="none" strike="noStrike" kern="0" cap="none" spc="0" normalizeH="0" baseline="0" noProof="0" dirty="0">
                <a:ln>
                  <a:noFill/>
                </a:ln>
                <a:solidFill>
                  <a:srgbClr val="000000"/>
                </a:solidFill>
                <a:effectLst/>
                <a:uLnTx/>
                <a:uFillTx/>
                <a:latin typeface="Segoe UI Light"/>
              </a:endParaRPr>
            </a:p>
          </p:txBody>
        </p:sp>
      </p:grpSp>
      <p:sp>
        <p:nvSpPr>
          <p:cNvPr id="29" name="TextBox 28"/>
          <p:cNvSpPr txBox="1"/>
          <p:nvPr/>
        </p:nvSpPr>
        <p:spPr>
          <a:xfrm>
            <a:off x="8576204" y="3837616"/>
            <a:ext cx="4342168" cy="1163439"/>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2856" dirty="0" smtClean="0">
                <a:solidFill>
                  <a:srgbClr val="000000"/>
                </a:solidFill>
                <a:latin typeface="Segoe UI Light"/>
              </a:rPr>
              <a:t> </a:t>
            </a:r>
          </a:p>
          <a:p>
            <a:pPr algn="ctr" defTabSz="932384">
              <a:lnSpc>
                <a:spcPct val="90000"/>
              </a:lnSpc>
              <a:spcAft>
                <a:spcPts val="600"/>
              </a:spcAft>
              <a:defRPr/>
            </a:pPr>
            <a:r>
              <a:rPr lang="en-US" sz="2856" dirty="0" smtClean="0">
                <a:solidFill>
                  <a:srgbClr val="000000"/>
                </a:solidFill>
                <a:latin typeface="Segoe UI Light"/>
              </a:rPr>
              <a:t>Q&amp;A</a:t>
            </a:r>
            <a:endParaRPr lang="en-US" sz="1836" dirty="0">
              <a:solidFill>
                <a:srgbClr val="000000"/>
              </a:solidFill>
              <a:latin typeface="Segoe UI Light"/>
            </a:endParaRPr>
          </a:p>
        </p:txBody>
      </p:sp>
      <p:cxnSp>
        <p:nvCxnSpPr>
          <p:cNvPr id="30" name="Straight Connector 29"/>
          <p:cNvCxnSpPr/>
          <p:nvPr/>
        </p:nvCxnSpPr>
        <p:spPr>
          <a:xfrm>
            <a:off x="10747288" y="3823187"/>
            <a:ext cx="0" cy="434413"/>
          </a:xfrm>
          <a:prstGeom prst="line">
            <a:avLst/>
          </a:prstGeom>
          <a:noFill/>
          <a:ln w="9525" cap="flat" cmpd="sng" algn="ctr">
            <a:solidFill>
              <a:srgbClr val="505050"/>
            </a:solidFill>
            <a:prstDash val="solid"/>
            <a:headEnd type="none"/>
            <a:tailEnd type="oval"/>
          </a:ln>
          <a:effectLst/>
        </p:spPr>
      </p:cxnSp>
    </p:spTree>
    <p:extLst>
      <p:ext uri="{BB962C8B-B14F-4D97-AF65-F5344CB8AC3E}">
        <p14:creationId xmlns:p14="http://schemas.microsoft.com/office/powerpoint/2010/main" val="12534615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85750" y="856917"/>
            <a:ext cx="5306711" cy="5389336"/>
          </a:xfrm>
        </p:spPr>
        <p:txBody>
          <a:bodyPr/>
          <a:lstStyle/>
          <a:p>
            <a:r>
              <a:rPr lang="es-ES" dirty="0" err="1" smtClean="0"/>
              <a:t>My</a:t>
            </a:r>
            <a:r>
              <a:rPr lang="es-ES" dirty="0" smtClean="0"/>
              <a:t> personal </a:t>
            </a:r>
            <a:r>
              <a:rPr lang="es-ES" dirty="0" err="1" smtClean="0"/>
              <a:t>experience</a:t>
            </a:r>
            <a:endParaRPr lang="es-ES" dirty="0"/>
          </a:p>
        </p:txBody>
      </p:sp>
      <p:pic>
        <p:nvPicPr>
          <p:cNvPr id="1026" name="Picture 2" descr="http://www.georgiacriminalappellatelawblog.com/jpg/Lost%20Gu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4236" y="0"/>
            <a:ext cx="1033563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41124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11.xml><?xml version="1.0" encoding="utf-8"?>
<a:theme xmlns:a="http://schemas.openxmlformats.org/drawingml/2006/main" name="5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2.xml><?xml version="1.0" encoding="utf-8"?>
<a:theme xmlns:a="http://schemas.openxmlformats.org/drawingml/2006/main" name="6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 [Recovered].potx" id="{BB14BAF0-9C89-4584-B731-15DDDD95C74A}" vid="{8C222232-19D7-4319-94D6-B31492030B94}"/>
    </a:ext>
  </a:extLst>
</a:theme>
</file>

<file path=ppt/theme/theme1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 [Recovered].potx" id="{BB14BAF0-9C89-4584-B731-15DDDD95C74A}" vid="{8C222232-19D7-4319-94D6-B31492030B9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9.xml><?xml version="1.0" encoding="utf-8"?>
<a:theme xmlns:a="http://schemas.openxmlformats.org/drawingml/2006/main" name="5-30499_SPC_2014_ITPro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73F19C53-BB2B-4C4D-816D-1195BB6E726B}" vid="{5A4F13AD-32CC-4115-B021-B1ABF67D5619}"/>
    </a:ext>
  </a:extLst>
</a:theme>
</file>

<file path=docProps/app.xml><?xml version="1.0" encoding="utf-8"?>
<Properties xmlns="http://schemas.openxmlformats.org/officeDocument/2006/extended-properties" xmlns:vt="http://schemas.openxmlformats.org/officeDocument/2006/docPropsVTypes">
  <TotalTime>1418</TotalTime>
  <Words>1828</Words>
  <Application>Microsoft Office PowerPoint</Application>
  <PresentationFormat>Widescreen</PresentationFormat>
  <Paragraphs>507</Paragraphs>
  <Slides>69</Slides>
  <Notes>22</Notes>
  <HiddenSlides>1</HiddenSlides>
  <MMClips>0</MMClips>
  <ScaleCrop>false</ScaleCrop>
  <HeadingPairs>
    <vt:vector size="6" baseType="variant">
      <vt:variant>
        <vt:lpstr>Fonts Used</vt:lpstr>
      </vt:variant>
      <vt:variant>
        <vt:i4>17</vt:i4>
      </vt:variant>
      <vt:variant>
        <vt:lpstr>Theme</vt:lpstr>
      </vt:variant>
      <vt:variant>
        <vt:i4>12</vt:i4>
      </vt:variant>
      <vt:variant>
        <vt:lpstr>Slide Titles</vt:lpstr>
      </vt:variant>
      <vt:variant>
        <vt:i4>69</vt:i4>
      </vt:variant>
    </vt:vector>
  </HeadingPairs>
  <TitlesOfParts>
    <vt:vector size="98" baseType="lpstr">
      <vt:lpstr>Segoe UI Light</vt:lpstr>
      <vt:lpstr>Segoe UI</vt:lpstr>
      <vt:lpstr>Segoe UI Semilight</vt:lpstr>
      <vt:lpstr>Consolas</vt:lpstr>
      <vt:lpstr>Arial</vt:lpstr>
      <vt:lpstr>Times New Roman</vt:lpstr>
      <vt:lpstr>ＭＳ Ｐゴシック</vt:lpstr>
      <vt:lpstr>Segoe UI Semibold</vt:lpstr>
      <vt:lpstr>Segoe Semibold</vt:lpstr>
      <vt:lpstr>Rabiohead</vt:lpstr>
      <vt:lpstr>Segoe UI </vt:lpstr>
      <vt:lpstr>MS Mincho</vt:lpstr>
      <vt:lpstr>Wingdings</vt:lpstr>
      <vt:lpstr>Avenir LT Pro 45 Book</vt:lpstr>
      <vt:lpstr>Calibri Light</vt:lpstr>
      <vt:lpstr>Wingdings 3</vt:lpstr>
      <vt:lpstr>Calibri</vt:lpstr>
      <vt:lpstr>Tema de Office</vt:lpstr>
      <vt:lpstr>1_5-30610_Microsoft_Ignite_Keynote_Template</vt:lpstr>
      <vt:lpstr>2_5-30610_Microsoft_Ignite_Keynote_Template</vt:lpstr>
      <vt:lpstr>1_5-30629_Build_Template_WHITE</vt:lpstr>
      <vt:lpstr>1_Office Theme</vt:lpstr>
      <vt:lpstr>3_5-30610_Microsoft_Ignite_Keynote_Template</vt:lpstr>
      <vt:lpstr>4_5-30610_Microsoft_Ignite_Keynote_Template</vt:lpstr>
      <vt:lpstr>5-30629_Build_Template_WHITE</vt:lpstr>
      <vt:lpstr>5-30499_SPC_2014_ITPro_Template_16x9</vt:lpstr>
      <vt:lpstr>5-30606_TR20_BO_CT_Template</vt:lpstr>
      <vt:lpstr>5_5-30610_Microsoft_Ignite_Keynote_Template</vt:lpstr>
      <vt:lpstr>6_5-30610_Microsoft_Ignite_Keynote_Template</vt:lpstr>
      <vt:lpstr>PowerPoint Presentation</vt:lpstr>
      <vt:lpstr>PowerPoint Presentation</vt:lpstr>
      <vt:lpstr>Pablo Peris</vt:lpstr>
      <vt:lpstr>Bottom-up Knowledge Management:  Boards, Delve y Office Graph</vt:lpstr>
      <vt:lpstr>Couldn’t you come up with a shortest title?</vt:lpstr>
      <vt:lpstr>PowerPoint Presentation</vt:lpstr>
      <vt:lpstr>PowerPoint Presentation</vt:lpstr>
      <vt:lpstr>PowerPoint Presentation</vt:lpstr>
      <vt:lpstr>My personal experience</vt:lpstr>
      <vt:lpstr>PowerPoint Presentation</vt:lpstr>
      <vt:lpstr>PowerPoint Presentation</vt:lpstr>
      <vt:lpstr>PowerPoint Presentation</vt:lpstr>
      <vt:lpstr>SharePoint Portals vs Ready-to-go Experiences</vt:lpstr>
      <vt:lpstr>PowerPoint Presentation</vt:lpstr>
      <vt:lpstr>Knowledge Management Strategy</vt:lpstr>
      <vt:lpstr>Boards</vt:lpstr>
      <vt:lpstr>PowerPoint Presentation</vt:lpstr>
      <vt:lpstr>Collecting with Boards</vt:lpstr>
      <vt:lpstr>Boards demo </vt:lpstr>
      <vt:lpstr>PowerPoint Presentation</vt:lpstr>
      <vt:lpstr>PowerPoint Presentation</vt:lpstr>
      <vt:lpstr>PowerPoint Presentation</vt:lpstr>
      <vt:lpstr>So what exactly is an Office Graph, and who is Delve?</vt:lpstr>
      <vt:lpstr>Today at work we use many different tools…</vt:lpstr>
      <vt:lpstr>PowerPoint Presentation</vt:lpstr>
      <vt:lpstr>PowerPoint Presentation</vt:lpstr>
      <vt:lpstr>PowerPoint Presentation</vt:lpstr>
      <vt:lpstr>PowerPoint Presentation</vt:lpstr>
      <vt:lpstr>Today, siloed tools and teams…</vt:lpstr>
      <vt:lpstr>Who does what and who knows what?</vt:lpstr>
      <vt:lpstr>/users</vt:lpstr>
      <vt:lpstr>/messages</vt:lpstr>
      <vt:lpstr>/events</vt:lpstr>
      <vt:lpstr>/files</vt:lpstr>
      <vt:lpstr>/groups</vt:lpstr>
      <vt:lpstr>/groups</vt:lpstr>
      <vt:lpstr>/workingWith</vt:lpstr>
      <vt:lpstr>/trendingAround</vt:lpstr>
      <vt:lpstr>Office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Delve App Demo</vt:lpstr>
      <vt:lpstr>What if I want more control over content curation?</vt:lpstr>
      <vt:lpstr>KM Strategy</vt:lpstr>
      <vt:lpstr>Microsites</vt:lpstr>
      <vt:lpstr>Microsites and Articles at a Glance</vt:lpstr>
      <vt:lpstr>Graph-driven Insights </vt:lpstr>
      <vt:lpstr>Predicted Documents</vt:lpstr>
      <vt:lpstr>From Boards to Articles</vt:lpstr>
      <vt:lpstr>Code-name Infopedia Mock-up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KM Strategy</vt:lpstr>
      <vt:lpstr>Q&amp;A</vt:lpstr>
      <vt:lpstr>¡Completa tu pasaporte!</vt:lpstr>
      <vt:lpstr>¡Rellena tu encuesta!</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Pablo Peris</cp:lastModifiedBy>
  <cp:revision>110</cp:revision>
  <dcterms:created xsi:type="dcterms:W3CDTF">2013-08-20T12:49:39Z</dcterms:created>
  <dcterms:modified xsi:type="dcterms:W3CDTF">2015-06-11T09:52:39Z</dcterms:modified>
</cp:coreProperties>
</file>